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notesMasterIdLst>
    <p:notesMasterId r:id="rId14"/>
  </p:notesMasterIdLst>
  <p:sldIdLst>
    <p:sldId id="257" r:id="rId2"/>
    <p:sldId id="312" r:id="rId3"/>
    <p:sldId id="315" r:id="rId4"/>
    <p:sldId id="258" r:id="rId5"/>
    <p:sldId id="313" r:id="rId6"/>
    <p:sldId id="256" r:id="rId7"/>
    <p:sldId id="291" r:id="rId8"/>
    <p:sldId id="264" r:id="rId9"/>
    <p:sldId id="288" r:id="rId10"/>
    <p:sldId id="306" r:id="rId11"/>
    <p:sldId id="317" r:id="rId12"/>
    <p:sldId id="31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4" autoAdjust="0"/>
  </p:normalViewPr>
  <p:slideViewPr>
    <p:cSldViewPr>
      <p:cViewPr>
        <p:scale>
          <a:sx n="77" d="100"/>
          <a:sy n="77" d="100"/>
        </p:scale>
        <p:origin x="-954" y="-120"/>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0ADDA11-E3C9-4BB7-AD45-5FB696FC9EFA}" type="datetimeFigureOut">
              <a:rPr lang="ru-RU"/>
              <a:pPr>
                <a:defRPr/>
              </a:pPr>
              <a:t>17.02.2017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D7BB19-51E8-435D-946B-74851A1082E2}"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BEB1E2-68E4-4A13-A2EA-5C3DF15C2706}" type="slidenum">
              <a:rPr lang="ru-RU" smtClean="0"/>
              <a:pPr fontAlgn="base">
                <a:spcBef>
                  <a:spcPct val="0"/>
                </a:spcBef>
                <a:spcAft>
                  <a:spcPct val="0"/>
                </a:spcAft>
                <a:defRPr/>
              </a:pPr>
              <a:t>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A6A81E8A-C090-4E51-A284-B6891DFDCA1B}" type="datetimeFigureOut">
              <a:rPr lang="ru-RU" smtClean="0"/>
              <a:pPr>
                <a:defRPr/>
              </a:pPr>
              <a:t>17.02.2017</a:t>
            </a:fld>
            <a:endParaRPr lang="ru-RU" dirty="0"/>
          </a:p>
        </p:txBody>
      </p:sp>
      <p:sp>
        <p:nvSpPr>
          <p:cNvPr id="19" name="Нижний колонтитул 18"/>
          <p:cNvSpPr>
            <a:spLocks noGrp="1"/>
          </p:cNvSpPr>
          <p:nvPr>
            <p:ph type="ftr" sz="quarter" idx="11"/>
          </p:nvPr>
        </p:nvSpPr>
        <p:spPr/>
        <p:txBody>
          <a:bodyPr/>
          <a:lstStyle/>
          <a:p>
            <a:pPr>
              <a:defRPr/>
            </a:pPr>
            <a:endParaRPr lang="ru-RU" dirty="0"/>
          </a:p>
        </p:txBody>
      </p:sp>
      <p:sp>
        <p:nvSpPr>
          <p:cNvPr id="27" name="Номер слайда 26"/>
          <p:cNvSpPr>
            <a:spLocks noGrp="1"/>
          </p:cNvSpPr>
          <p:nvPr>
            <p:ph type="sldNum" sz="quarter" idx="12"/>
          </p:nvPr>
        </p:nvSpPr>
        <p:spPr/>
        <p:txBody>
          <a:bodyPr/>
          <a:lstStyle/>
          <a:p>
            <a:pPr>
              <a:defRPr/>
            </a:pPr>
            <a:fld id="{3232942A-E894-4B23-BA7F-34D720C1AC76}" type="slidenum">
              <a:rPr lang="ru-RU" smtClean="0"/>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BF1E174-FB62-4E90-8F0F-30FC868F1EDC}" type="datetimeFigureOut">
              <a:rPr lang="ru-RU" smtClean="0"/>
              <a:pPr>
                <a:defRPr/>
              </a:pPr>
              <a:t>17.02.2017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CD9EEE7B-C857-4957-922D-3D3847E083BD}"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6AA92AB-D137-464D-8DC2-DB1163EB40A6}" type="datetimeFigureOut">
              <a:rPr lang="ru-RU" smtClean="0"/>
              <a:pPr>
                <a:defRPr/>
              </a:pPr>
              <a:t>17.02.2017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0DD94AF8-2831-4CCC-A13B-6A37F3E97AD7}"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289D5E5-7641-4D21-A932-8FE1D96BC20E}" type="datetimeFigureOut">
              <a:rPr lang="ru-RU" smtClean="0"/>
              <a:pPr>
                <a:defRPr/>
              </a:pPr>
              <a:t>17.02.2017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F4D7F72A-2C05-42CA-BAB7-978B75F817C6}"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73A7F625-7EC7-4098-B136-FBA39C9DF718}" type="datetimeFigureOut">
              <a:rPr lang="ru-RU" smtClean="0"/>
              <a:pPr>
                <a:defRPr/>
              </a:pPr>
              <a:t>17.02.2017</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12738E3D-DE66-4A7E-8E99-369CEF2D6DAA}" type="slidenum">
              <a:rPr lang="ru-RU" smtClean="0"/>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458A4DDE-CE07-49CE-849A-E1C61B8ED8D2}" type="datetimeFigureOut">
              <a:rPr lang="ru-RU" smtClean="0"/>
              <a:pPr>
                <a:defRPr/>
              </a:pPr>
              <a:t>17.02.2017</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D1F7663E-1BAA-4120-A66F-B171BD75B27C}"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51E3B060-BA2F-49A4-A393-4DC9ECAA14AE}" type="datetimeFigureOut">
              <a:rPr lang="ru-RU" smtClean="0"/>
              <a:pPr>
                <a:defRPr/>
              </a:pPr>
              <a:t>17.02.2017</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F6201B8D-12B0-45FB-BDBF-234CB2EC2C8E}"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0D1F400C-B61D-4C14-8BF1-345F5EA9C973}" type="datetimeFigureOut">
              <a:rPr lang="ru-RU" smtClean="0"/>
              <a:pPr>
                <a:defRPr/>
              </a:pPr>
              <a:t>17.02.2017</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53F033AA-1694-448A-A46D-A74E9F9E829E}"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DFE896A-5C8B-4333-95FA-03833C4BB3C4}" type="datetimeFigureOut">
              <a:rPr lang="ru-RU" smtClean="0"/>
              <a:pPr>
                <a:defRPr/>
              </a:pPr>
              <a:t>17.02.2017</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3249A61C-518F-4DB2-BA2C-4B09176C0366}"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B3FC9D16-C1D1-4699-89AE-FA95727661B3}" type="datetimeFigureOut">
              <a:rPr lang="ru-RU" smtClean="0"/>
              <a:pPr>
                <a:defRPr/>
              </a:pPr>
              <a:t>17.02.2017</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5E902E1E-6BE9-4DAE-BC61-8165B681FC3E}"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F72138AF-C02C-4866-B19F-5A42B30D9BF6}" type="datetimeFigureOut">
              <a:rPr lang="ru-RU" smtClean="0"/>
              <a:pPr>
                <a:defRPr/>
              </a:pPr>
              <a:t>17.02.2017</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pPr>
              <a:defRPr/>
            </a:pPr>
            <a:fld id="{995500D2-6E7E-4C5C-BE11-992DD8A61A97}" type="slidenum">
              <a:rPr lang="ru-RU" smtClean="0"/>
              <a:pPr>
                <a:defRPr/>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ED2C856-71A9-44C7-94E3-38335BF548DD}" type="datetimeFigureOut">
              <a:rPr lang="ru-RU" smtClean="0"/>
              <a:pPr>
                <a:defRPr/>
              </a:pPr>
              <a:t>17.02.2017</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637E11C-8258-46C4-89E7-6E2403CF300A}" type="slidenum">
              <a:rPr lang="ru-RU" smtClean="0"/>
              <a:pPr>
                <a:defRPr/>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428628"/>
          </a:xfrm>
        </p:spPr>
        <p:txBody>
          <a:bodyPr rtlCol="0">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Пинеровское</a:t>
            </a:r>
            <a:r>
              <a:rPr lang="ru-RU" sz="3600" b="1" i="1" dirty="0" smtClean="0">
                <a:ln w="10541" cmpd="sng">
                  <a:solidFill>
                    <a:schemeClr val="accent1">
                      <a:shade val="88000"/>
                      <a:satMod val="110000"/>
                    </a:schemeClr>
                  </a:solidFill>
                  <a:prstDash val="solid"/>
                </a:ln>
              </a:rPr>
              <a:t>  муниципальное образование</a:t>
            </a:r>
            <a:endParaRPr lang="ru-RU" sz="3600" i="1" dirty="0"/>
          </a:p>
        </p:txBody>
      </p:sp>
      <p:sp>
        <p:nvSpPr>
          <p:cNvPr id="4" name="Скругленный прямоугольник 3"/>
          <p:cNvSpPr/>
          <p:nvPr/>
        </p:nvSpPr>
        <p:spPr>
          <a:xfrm>
            <a:off x="357158" y="1071546"/>
            <a:ext cx="8501092" cy="292895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smtClean="0">
              <a:solidFill>
                <a:srgbClr val="002060"/>
              </a:solidFill>
            </a:endParaRPr>
          </a:p>
          <a:p>
            <a:pPr algn="ctr" fontAlgn="auto">
              <a:spcBef>
                <a:spcPts val="0"/>
              </a:spcBef>
              <a:spcAft>
                <a:spcPts val="0"/>
              </a:spcAft>
              <a:defRPr/>
            </a:pPr>
            <a:r>
              <a:rPr lang="ru-RU" sz="2400" b="1" dirty="0" smtClean="0">
                <a:solidFill>
                  <a:srgbClr val="002060"/>
                </a:solidFill>
              </a:rPr>
              <a:t>Бюджет для граждан</a:t>
            </a:r>
          </a:p>
          <a:p>
            <a:pPr algn="ctr" fontAlgn="auto">
              <a:spcBef>
                <a:spcPts val="0"/>
              </a:spcBef>
              <a:spcAft>
                <a:spcPts val="0"/>
              </a:spcAft>
              <a:defRPr/>
            </a:pPr>
            <a:r>
              <a:rPr lang="ru-RU" sz="2400" b="1" dirty="0" err="1" smtClean="0">
                <a:solidFill>
                  <a:srgbClr val="002060"/>
                </a:solidFill>
              </a:rPr>
              <a:t>Пинеровского</a:t>
            </a:r>
            <a:r>
              <a:rPr lang="ru-RU" sz="2400" b="1" dirty="0" smtClean="0">
                <a:solidFill>
                  <a:srgbClr val="002060"/>
                </a:solidFill>
              </a:rPr>
              <a:t> муниципального образования </a:t>
            </a:r>
            <a:r>
              <a:rPr lang="ru-RU" sz="2400" b="1" dirty="0" err="1" smtClean="0">
                <a:solidFill>
                  <a:srgbClr val="002060"/>
                </a:solidFill>
              </a:rPr>
              <a:t>Балашовского</a:t>
            </a:r>
            <a:r>
              <a:rPr lang="ru-RU" sz="2400" b="1" dirty="0" smtClean="0">
                <a:solidFill>
                  <a:srgbClr val="002060"/>
                </a:solidFill>
              </a:rPr>
              <a:t> муниципального района Саратовской области</a:t>
            </a:r>
          </a:p>
          <a:p>
            <a:pPr algn="ctr" fontAlgn="auto">
              <a:spcBef>
                <a:spcPts val="0"/>
              </a:spcBef>
              <a:spcAft>
                <a:spcPts val="0"/>
              </a:spcAft>
              <a:defRPr/>
            </a:pPr>
            <a:r>
              <a:rPr lang="ru-RU" sz="2400" b="1" dirty="0" smtClean="0">
                <a:solidFill>
                  <a:srgbClr val="002060"/>
                </a:solidFill>
              </a:rPr>
              <a:t>на </a:t>
            </a:r>
            <a:r>
              <a:rPr lang="ru-RU" sz="4000" b="1" dirty="0" smtClean="0">
                <a:solidFill>
                  <a:srgbClr val="002060"/>
                </a:solidFill>
              </a:rPr>
              <a:t>2017</a:t>
            </a:r>
            <a:r>
              <a:rPr lang="ru-RU" sz="2400" b="1" dirty="0" smtClean="0">
                <a:solidFill>
                  <a:srgbClr val="002060"/>
                </a:solidFill>
              </a:rPr>
              <a:t> год</a:t>
            </a:r>
          </a:p>
          <a:p>
            <a:pPr algn="ctr" fontAlgn="auto">
              <a:spcBef>
                <a:spcPts val="0"/>
              </a:spcBef>
              <a:spcAft>
                <a:spcPts val="0"/>
              </a:spcAft>
              <a:defRPr/>
            </a:pPr>
            <a:r>
              <a:rPr lang="ru-RU" sz="1000" b="1" dirty="0" smtClean="0">
                <a:solidFill>
                  <a:srgbClr val="002060"/>
                </a:solidFill>
              </a:rPr>
              <a:t>К решению Совета </a:t>
            </a:r>
            <a:r>
              <a:rPr lang="ru-RU" sz="1000" b="1" dirty="0" err="1" smtClean="0">
                <a:solidFill>
                  <a:srgbClr val="002060"/>
                </a:solidFill>
              </a:rPr>
              <a:t>Пинеровского</a:t>
            </a:r>
            <a:r>
              <a:rPr lang="ru-RU" sz="1000" b="1" dirty="0" smtClean="0">
                <a:solidFill>
                  <a:srgbClr val="002060"/>
                </a:solidFill>
              </a:rPr>
              <a:t> муниципального образования </a:t>
            </a:r>
            <a:r>
              <a:rPr lang="ru-RU" sz="1000" b="1" dirty="0" err="1" smtClean="0">
                <a:solidFill>
                  <a:srgbClr val="002060"/>
                </a:solidFill>
              </a:rPr>
              <a:t>Балашовского</a:t>
            </a:r>
            <a:r>
              <a:rPr lang="ru-RU" sz="1000" b="1" dirty="0" smtClean="0">
                <a:solidFill>
                  <a:srgbClr val="002060"/>
                </a:solidFill>
              </a:rPr>
              <a:t> муниципального района Саратовской области № 02/02 от 23.12.2016г «О бюджете </a:t>
            </a:r>
            <a:r>
              <a:rPr lang="ru-RU" sz="1000" b="1" dirty="0" err="1" smtClean="0">
                <a:solidFill>
                  <a:srgbClr val="002060"/>
                </a:solidFill>
              </a:rPr>
              <a:t>Пинеровского</a:t>
            </a:r>
            <a:r>
              <a:rPr lang="ru-RU" sz="1000" b="1" dirty="0" smtClean="0">
                <a:solidFill>
                  <a:srgbClr val="002060"/>
                </a:solidFill>
              </a:rPr>
              <a:t> муниципального образования </a:t>
            </a:r>
            <a:r>
              <a:rPr lang="ru-RU" sz="1000" b="1" dirty="0" err="1" smtClean="0">
                <a:solidFill>
                  <a:srgbClr val="002060"/>
                </a:solidFill>
              </a:rPr>
              <a:t>Балашовского</a:t>
            </a:r>
            <a:r>
              <a:rPr lang="ru-RU" sz="1000" b="1" dirty="0" smtClean="0">
                <a:solidFill>
                  <a:srgbClr val="002060"/>
                </a:solidFill>
              </a:rPr>
              <a:t> муниципального района Саратовской области на 2017 год»</a:t>
            </a:r>
            <a:endParaRPr lang="ru-RU" sz="1000" b="1" dirty="0" smtClean="0">
              <a:solidFill>
                <a:srgbClr val="002060"/>
              </a:solidFill>
            </a:endParaRPr>
          </a:p>
          <a:p>
            <a:pPr algn="ctr" fontAlgn="auto">
              <a:spcBef>
                <a:spcPts val="0"/>
              </a:spcBef>
              <a:spcAft>
                <a:spcPts val="0"/>
              </a:spcAft>
              <a:defRPr/>
            </a:pPr>
            <a:endParaRPr lang="ru-RU" sz="1000" b="1" dirty="0" smtClean="0">
              <a:solidFill>
                <a:srgbClr val="002060"/>
              </a:solidFill>
            </a:endParaRPr>
          </a:p>
          <a:p>
            <a:pPr algn="ctr" fontAlgn="auto">
              <a:spcBef>
                <a:spcPts val="0"/>
              </a:spcBef>
              <a:spcAft>
                <a:spcPts val="0"/>
              </a:spcAft>
              <a:defRPr/>
            </a:pPr>
            <a:endParaRPr lang="ru-RU" sz="2400" b="1" dirty="0">
              <a:solidFill>
                <a:srgbClr val="002060"/>
              </a:solidFill>
            </a:endParaRPr>
          </a:p>
        </p:txBody>
      </p:sp>
      <p:pic>
        <p:nvPicPr>
          <p:cNvPr id="7" name="Содержимое 6" descr="15f5deb6bd31732c2c91fb33166602004b01115d.jpg"/>
          <p:cNvPicPr>
            <a:picLocks noGrp="1" noChangeAspect="1"/>
          </p:cNvPicPr>
          <p:nvPr>
            <p:ph idx="1"/>
          </p:nvPr>
        </p:nvPicPr>
        <p:blipFill>
          <a:blip r:embed="rId2"/>
          <a:stretch>
            <a:fillRect/>
          </a:stretch>
        </p:blipFill>
        <p:spPr>
          <a:xfrm>
            <a:off x="1643042" y="4071942"/>
            <a:ext cx="5643602" cy="225265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a:spLocks noGrp="1"/>
          </p:cNvSpPr>
          <p:nvPr>
            <p:ph type="title"/>
          </p:nvPr>
        </p:nvSpPr>
        <p:spPr>
          <a:xfrm>
            <a:off x="457200" y="428604"/>
            <a:ext cx="8305800" cy="1418484"/>
          </a:xfrm>
        </p:spPr>
        <p:txBody>
          <a:bodyPr>
            <a:normAutofit fontScale="90000"/>
          </a:bodyPr>
          <a:lstStyle/>
          <a:p>
            <a:pPr algn="ctr">
              <a:defRPr/>
            </a:pPr>
            <a:r>
              <a:rPr lang="ru-RU" sz="2400" dirty="0" smtClean="0">
                <a:solidFill>
                  <a:schemeClr val="tx1"/>
                </a:solidFill>
              </a:rPr>
              <a:t>Динамика доходов бюджета </a:t>
            </a:r>
            <a:r>
              <a:rPr lang="ru-RU" sz="2400" dirty="0" err="1" smtClean="0">
                <a:solidFill>
                  <a:schemeClr val="tx1"/>
                </a:solidFill>
              </a:rPr>
              <a:t>Пинеровского</a:t>
            </a:r>
            <a:r>
              <a:rPr lang="ru-RU" sz="2400" dirty="0" smtClean="0">
                <a:solidFill>
                  <a:schemeClr val="tx1"/>
                </a:solidFill>
              </a:rPr>
              <a:t> муниципального образования </a:t>
            </a:r>
            <a:br>
              <a:rPr lang="ru-RU" sz="2400" dirty="0" smtClean="0">
                <a:solidFill>
                  <a:schemeClr val="tx1"/>
                </a:solidFill>
              </a:rPr>
            </a:br>
            <a:r>
              <a:rPr lang="ru-RU" sz="2400" dirty="0" smtClean="0">
                <a:solidFill>
                  <a:schemeClr val="tx1"/>
                </a:solidFill>
              </a:rPr>
              <a:t>                                2017 год по отношению к плану  2016 года                                                               </a:t>
            </a:r>
            <a:r>
              <a:rPr lang="ru-RU" sz="2400" dirty="0" err="1" smtClean="0">
                <a:solidFill>
                  <a:schemeClr val="tx1"/>
                </a:solidFill>
              </a:rPr>
              <a:t>тыс.руб</a:t>
            </a:r>
            <a:endParaRPr lang="ru-RU" sz="2400" dirty="0" smtClean="0">
              <a:solidFill>
                <a:schemeClr val="tx1"/>
              </a:solidFill>
            </a:endParaRPr>
          </a:p>
        </p:txBody>
      </p:sp>
      <p:graphicFrame>
        <p:nvGraphicFramePr>
          <p:cNvPr id="1026" name="Диаграмма 3"/>
          <p:cNvGraphicFramePr>
            <a:graphicFrameLocks/>
          </p:cNvGraphicFramePr>
          <p:nvPr/>
        </p:nvGraphicFramePr>
        <p:xfrm>
          <a:off x="1573213" y="1785938"/>
          <a:ext cx="6954837" cy="3594100"/>
        </p:xfrm>
        <a:graphic>
          <a:graphicData uri="http://schemas.openxmlformats.org/presentationml/2006/ole">
            <p:oleObj spid="_x0000_s1026" name="Worksheet" r:id="rId3" imgW="7000951" imgH="3619500" progId="Excel.Sheet.8">
              <p:embed/>
            </p:oleObj>
          </a:graphicData>
        </a:graphic>
      </p:graphicFrame>
      <p:pic>
        <p:nvPicPr>
          <p:cNvPr id="1028" name="Picture 5" descr="https://im0-tub-ru.yandex.net/i?id=baa8731c964f8b0c134367382b2f89e8&amp;n=33&amp;h=190&amp;w=307"/>
          <p:cNvPicPr>
            <a:picLocks noChangeAspect="1" noChangeArrowheads="1"/>
          </p:cNvPicPr>
          <p:nvPr/>
        </p:nvPicPr>
        <p:blipFill>
          <a:blip r:embed="rId4"/>
          <a:srcRect/>
          <a:stretch>
            <a:fillRect/>
          </a:stretch>
        </p:blipFill>
        <p:spPr bwMode="auto">
          <a:xfrm>
            <a:off x="0" y="5214938"/>
            <a:ext cx="9144000" cy="16430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r>
              <a:rPr lang="ru-RU" dirty="0" smtClean="0"/>
              <a:t>Расходы бюджета поселения</a:t>
            </a:r>
            <a:endParaRPr lang="ru-RU" dirty="0"/>
          </a:p>
        </p:txBody>
      </p:sp>
      <p:sp>
        <p:nvSpPr>
          <p:cNvPr id="3" name="Содержимое 2"/>
          <p:cNvSpPr>
            <a:spLocks noGrp="1"/>
          </p:cNvSpPr>
          <p:nvPr>
            <p:ph idx="1"/>
          </p:nvPr>
        </p:nvSpPr>
        <p:spPr>
          <a:xfrm>
            <a:off x="285720" y="1714488"/>
            <a:ext cx="8572560" cy="4786346"/>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1600" dirty="0" smtClean="0"/>
              <a:t>Расходы бюджета </a:t>
            </a:r>
            <a:r>
              <a:rPr lang="ru-RU" sz="1600" dirty="0" err="1" smtClean="0"/>
              <a:t>Пинеровского</a:t>
            </a:r>
            <a:r>
              <a:rPr lang="ru-RU" sz="1600" dirty="0" smtClean="0"/>
              <a:t> муниципального образования –денежные средства, направляемые на финансовое обеспечение задач и функций местного самоуправления.</a:t>
            </a:r>
          </a:p>
          <a:p>
            <a:pPr algn="ctr">
              <a:buNone/>
            </a:pPr>
            <a:endParaRPr lang="ru-RU" sz="1600" dirty="0"/>
          </a:p>
        </p:txBody>
      </p:sp>
      <p:sp>
        <p:nvSpPr>
          <p:cNvPr id="4" name="Прямоугольник 3"/>
          <p:cNvSpPr/>
          <p:nvPr/>
        </p:nvSpPr>
        <p:spPr>
          <a:xfrm>
            <a:off x="3571868" y="2857496"/>
            <a:ext cx="1843094" cy="928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Классификация расходов по признакам</a:t>
            </a:r>
            <a:endParaRPr lang="ru-RU" dirty="0"/>
          </a:p>
        </p:txBody>
      </p:sp>
      <p:sp>
        <p:nvSpPr>
          <p:cNvPr id="5" name="Прямоугольник 4"/>
          <p:cNvSpPr/>
          <p:nvPr/>
        </p:nvSpPr>
        <p:spPr>
          <a:xfrm>
            <a:off x="714348" y="4071942"/>
            <a:ext cx="2143140" cy="18573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Функциональная </a:t>
            </a:r>
            <a:r>
              <a:rPr lang="ru-RU" sz="1200" dirty="0" smtClean="0"/>
              <a:t>классификация отражает направление средств бюджета на выполнение основных функций поселения (раздел-подраздел - целевые статьи-виды расходов</a:t>
            </a:r>
            <a:endParaRPr lang="ru-RU" sz="1200" dirty="0"/>
          </a:p>
        </p:txBody>
      </p:sp>
      <p:sp>
        <p:nvSpPr>
          <p:cNvPr id="6" name="Прямоугольник 5"/>
          <p:cNvSpPr/>
          <p:nvPr/>
        </p:nvSpPr>
        <p:spPr>
          <a:xfrm>
            <a:off x="3428992" y="4071942"/>
            <a:ext cx="2286016" cy="18573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Ведомственная</a:t>
            </a:r>
            <a:r>
              <a:rPr lang="ru-RU" sz="1200" dirty="0" smtClean="0"/>
              <a:t> 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 </a:t>
            </a:r>
            <a:endParaRPr lang="ru-RU" sz="1200" dirty="0"/>
          </a:p>
        </p:txBody>
      </p:sp>
      <p:sp>
        <p:nvSpPr>
          <p:cNvPr id="7" name="Прямоугольник 6"/>
          <p:cNvSpPr/>
          <p:nvPr/>
        </p:nvSpPr>
        <p:spPr>
          <a:xfrm>
            <a:off x="6215074" y="4071942"/>
            <a:ext cx="2357454" cy="19288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Экономическая </a:t>
            </a:r>
            <a:r>
              <a:rPr lang="ru-RU" sz="1200" dirty="0" smtClean="0"/>
              <a:t>классификация показывает деление расходов поселения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endParaRPr lang="ru-RU" sz="1200" dirty="0"/>
          </a:p>
        </p:txBody>
      </p:sp>
      <p:cxnSp>
        <p:nvCxnSpPr>
          <p:cNvPr id="10" name="Прямая со стрелкой 9"/>
          <p:cNvCxnSpPr>
            <a:stCxn id="4" idx="3"/>
          </p:cNvCxnSpPr>
          <p:nvPr/>
        </p:nvCxnSpPr>
        <p:spPr>
          <a:xfrm>
            <a:off x="5429256" y="3357562"/>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2"/>
          </p:cNvCxnSpPr>
          <p:nvPr/>
        </p:nvCxnSpPr>
        <p:spPr>
          <a:xfrm rot="16200000" flipH="1">
            <a:off x="4318393" y="3961211"/>
            <a:ext cx="357190" cy="714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1"/>
          </p:cNvCxnSpPr>
          <p:nvPr/>
        </p:nvCxnSpPr>
        <p:spPr>
          <a:xfrm rot="10800000" flipV="1">
            <a:off x="2500298" y="3321843"/>
            <a:ext cx="1071570" cy="9286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14356"/>
            <a:ext cx="8229600" cy="1143000"/>
          </a:xfrm>
        </p:spPr>
        <p:txBody>
          <a:bodyPr>
            <a:normAutofit/>
          </a:bodyPr>
          <a:lstStyle/>
          <a:p>
            <a:pPr algn="just"/>
            <a:r>
              <a:rPr lang="ru-RU" sz="4400" b="1" dirty="0" smtClean="0"/>
              <a:t>МУНИЦИПАЛЬНЫЕ </a:t>
            </a:r>
            <a:r>
              <a:rPr lang="ru-RU" sz="4400" b="1" dirty="0" smtClean="0"/>
              <a:t>ПРОГРАММЫ</a:t>
            </a:r>
            <a:endParaRPr lang="ru-RU" sz="4400" b="1" dirty="0"/>
          </a:p>
        </p:txBody>
      </p:sp>
      <p:sp>
        <p:nvSpPr>
          <p:cNvPr id="3" name="Содержимое 2"/>
          <p:cNvSpPr>
            <a:spLocks noGrp="1"/>
          </p:cNvSpPr>
          <p:nvPr>
            <p:ph idx="1"/>
          </p:nvPr>
        </p:nvSpPr>
        <p:spPr/>
        <p:txBody>
          <a:bodyPr>
            <a:normAutofit lnSpcReduction="10000"/>
          </a:bodyPr>
          <a:lstStyle/>
          <a:p>
            <a:r>
              <a:rPr lang="ru-RU" sz="1800" dirty="0" smtClean="0"/>
              <a:t>МП «Развитие и поддержка малого и среднего предпринимательства в </a:t>
            </a:r>
            <a:r>
              <a:rPr lang="ru-RU" sz="1800" dirty="0" err="1" smtClean="0"/>
              <a:t>Пинеровском</a:t>
            </a:r>
            <a:r>
              <a:rPr lang="ru-RU" sz="1800" dirty="0" smtClean="0"/>
              <a:t> МО на 2014-2017гг.»</a:t>
            </a:r>
          </a:p>
          <a:p>
            <a:r>
              <a:rPr lang="ru-RU" sz="1800" dirty="0" smtClean="0"/>
              <a:t>МП «Об обеспечении первичных мер пожарной безопасности </a:t>
            </a:r>
            <a:r>
              <a:rPr lang="ru-RU" sz="1800" dirty="0" err="1" smtClean="0"/>
              <a:t>Пинеровского</a:t>
            </a:r>
            <a:r>
              <a:rPr lang="ru-RU" sz="1800" dirty="0" smtClean="0"/>
              <a:t> МО на 2017-2019гг.»</a:t>
            </a:r>
          </a:p>
          <a:p>
            <a:r>
              <a:rPr lang="ru-RU" sz="1800" dirty="0" smtClean="0"/>
              <a:t>МП «Развитие и совершенствование дорожной деятельности и дорог общего пользования местного значения, расположенных в границах </a:t>
            </a:r>
            <a:r>
              <a:rPr lang="ru-RU" sz="1800" dirty="0" err="1" smtClean="0"/>
              <a:t>Пинеровского</a:t>
            </a:r>
            <a:r>
              <a:rPr lang="ru-RU" sz="1800" dirty="0" smtClean="0"/>
              <a:t> МО за счет средств дорожного фонда на 2017г.»</a:t>
            </a:r>
          </a:p>
          <a:p>
            <a:r>
              <a:rPr lang="ru-RU" sz="1800" dirty="0" smtClean="0"/>
              <a:t>МП «Ремонт автомобильных дорог и сооружений на них на территории </a:t>
            </a:r>
            <a:r>
              <a:rPr lang="ru-RU" sz="1800" dirty="0" err="1" smtClean="0"/>
              <a:t>Пинеровского</a:t>
            </a:r>
            <a:r>
              <a:rPr lang="ru-RU" sz="1800" dirty="0" smtClean="0"/>
              <a:t> МО в 2017 году»</a:t>
            </a:r>
          </a:p>
          <a:p>
            <a:r>
              <a:rPr lang="ru-RU" sz="1800" dirty="0" smtClean="0"/>
              <a:t>МП «Формирование и содержание муниципального имущества на территории </a:t>
            </a:r>
            <a:r>
              <a:rPr lang="ru-RU" sz="1800" dirty="0" err="1" smtClean="0"/>
              <a:t>Пинеровского</a:t>
            </a:r>
            <a:r>
              <a:rPr lang="ru-RU" sz="1800" dirty="0" smtClean="0"/>
              <a:t> муниципального образования на 2016-2018гг.»</a:t>
            </a:r>
          </a:p>
          <a:p>
            <a:r>
              <a:rPr lang="ru-RU" sz="1800" dirty="0" smtClean="0"/>
              <a:t>МП «Энергосбережение и повышение энергетической эффективности в период 2015-2017гг. На территории </a:t>
            </a:r>
            <a:r>
              <a:rPr lang="ru-RU" sz="1800" dirty="0" err="1" smtClean="0"/>
              <a:t>Пинеровского</a:t>
            </a:r>
            <a:r>
              <a:rPr lang="ru-RU" sz="1800" dirty="0" smtClean="0"/>
              <a:t> МО»</a:t>
            </a:r>
          </a:p>
          <a:p>
            <a:r>
              <a:rPr lang="ru-RU" sz="1800" dirty="0" smtClean="0"/>
              <a:t>МП «Развитие физической культуры и спорта в </a:t>
            </a:r>
            <a:r>
              <a:rPr lang="ru-RU" sz="1800" dirty="0" err="1" smtClean="0"/>
              <a:t>Пинеровском</a:t>
            </a:r>
            <a:r>
              <a:rPr lang="ru-RU" sz="1800" dirty="0" smtClean="0"/>
              <a:t> муниципальном образовании на 2017-2019гг»</a:t>
            </a:r>
            <a:endParaRPr lang="ru-R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397752"/>
          </a:xfrm>
          <a:noFill/>
        </p:spPr>
        <p:txBody>
          <a:bodyPr>
            <a:normAutofit/>
          </a:bodyPr>
          <a:lstStyle/>
          <a:p>
            <a:pPr algn="ctr"/>
            <a:r>
              <a:rPr lang="ru-RU" sz="1400" dirty="0" smtClean="0"/>
              <a:t>   </a:t>
            </a:r>
            <a:r>
              <a:rPr lang="ru-RU" sz="1400" dirty="0" smtClean="0">
                <a:latin typeface="Arial Black" pitchFamily="34" charset="0"/>
              </a:rPr>
              <a:t>РОЛЬ БЮДЖЕТА В ЭКОНОМИКЕ ПИНЕРОВСКОГОМО</a:t>
            </a:r>
            <a:endParaRPr lang="ru-RU" sz="1400" dirty="0">
              <a:latin typeface="Arial Black" pitchFamily="34" charset="0"/>
            </a:endParaRPr>
          </a:p>
        </p:txBody>
      </p:sp>
      <p:sp>
        <p:nvSpPr>
          <p:cNvPr id="3" name="Текст 2"/>
          <p:cNvSpPr>
            <a:spLocks noGrp="1"/>
          </p:cNvSpPr>
          <p:nvPr>
            <p:ph type="body" idx="1"/>
          </p:nvPr>
        </p:nvSpPr>
        <p:spPr>
          <a:xfrm>
            <a:off x="530352" y="2143116"/>
            <a:ext cx="7772400" cy="4214842"/>
          </a:xfrm>
        </p:spPr>
        <p:txBody>
          <a:bodyPr>
            <a:normAutofit fontScale="70000" lnSpcReduction="20000"/>
          </a:bodyPr>
          <a:lstStyle/>
          <a:p>
            <a:r>
              <a:rPr lang="ru-RU" dirty="0" smtClean="0"/>
              <a:t>           Бюджет играет главную роль в экономике </a:t>
            </a:r>
            <a:r>
              <a:rPr lang="ru-RU" dirty="0" err="1" smtClean="0"/>
              <a:t>Пинеровского</a:t>
            </a:r>
            <a:r>
              <a:rPr lang="ru-RU" dirty="0" smtClean="0"/>
              <a:t> муниципального образования и решении проблем в его развитии. Внимательное изучение бюджета дает представление о намерениях муниципальной власти, ее политики,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закономерный и обязательный процесс, особенно  в условиях недостатка имеющих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Что такое бюджет</a:t>
            </a:r>
            <a:endParaRPr lang="ru-RU" dirty="0"/>
          </a:p>
        </p:txBody>
      </p:sp>
      <p:sp>
        <p:nvSpPr>
          <p:cNvPr id="4" name="Содержимое 3"/>
          <p:cNvSpPr>
            <a:spLocks noGrp="1"/>
          </p:cNvSpPr>
          <p:nvPr>
            <p:ph sz="half" idx="4294967295"/>
          </p:nvPr>
        </p:nvSpPr>
        <p:spPr>
          <a:xfrm>
            <a:off x="7172325" y="1920875"/>
            <a:ext cx="1971675" cy="1293813"/>
          </a:xfrm>
        </p:spPr>
        <p:txBody>
          <a:bodyPr>
            <a:noAutofit/>
          </a:bodyPr>
          <a:lstStyle/>
          <a:p>
            <a:pPr algn="ctr"/>
            <a:r>
              <a:rPr lang="ru-RU" sz="900" dirty="0" smtClean="0"/>
              <a:t>Расходы</a:t>
            </a:r>
          </a:p>
          <a:p>
            <a:pPr algn="ctr"/>
            <a:r>
              <a:rPr lang="ru-RU" sz="900" dirty="0" smtClean="0"/>
              <a:t>Это выплачиваемые из бюджета денежные средства (содержащие муниципальных бюджетных учреждений, капитальный ремонт и содержание объектов муниципальной собственности поселения и другие</a:t>
            </a:r>
            <a:endParaRPr lang="ru-RU" sz="900" dirty="0"/>
          </a:p>
        </p:txBody>
      </p:sp>
      <p:sp>
        <p:nvSpPr>
          <p:cNvPr id="3" name="Содержимое 2"/>
          <p:cNvSpPr>
            <a:spLocks noGrp="1"/>
          </p:cNvSpPr>
          <p:nvPr>
            <p:ph sz="half" idx="4294967295"/>
          </p:nvPr>
        </p:nvSpPr>
        <p:spPr>
          <a:xfrm>
            <a:off x="0" y="1920875"/>
            <a:ext cx="1543050" cy="1365250"/>
          </a:xfrm>
        </p:spPr>
        <p:txBody>
          <a:bodyPr>
            <a:normAutofit fontScale="85000" lnSpcReduction="20000"/>
          </a:bodyPr>
          <a:lstStyle/>
          <a:p>
            <a:pPr algn="ctr"/>
            <a:r>
              <a:rPr lang="ru-RU" sz="1400" dirty="0" smtClean="0"/>
              <a:t>Доходы</a:t>
            </a:r>
          </a:p>
          <a:p>
            <a:pPr algn="ctr"/>
            <a:r>
              <a:rPr lang="ru-RU" sz="1100" dirty="0" smtClean="0"/>
              <a:t>это поступающие в бюджет денежные средства (налоги юридических и физических лиц, административные платежи и сборы, безвозмездные поступления</a:t>
            </a:r>
            <a:endParaRPr lang="ru-RU" sz="1100" dirty="0"/>
          </a:p>
        </p:txBody>
      </p:sp>
      <p:pic>
        <p:nvPicPr>
          <p:cNvPr id="6" name="Рисунок 5" descr="Ingushetiya-ozhidaet-znachitelnogo-rosta-dokhodov-byudzheta.jpg"/>
          <p:cNvPicPr>
            <a:picLocks noChangeAspect="1"/>
          </p:cNvPicPr>
          <p:nvPr/>
        </p:nvPicPr>
        <p:blipFill>
          <a:blip r:embed="rId2"/>
          <a:stretch>
            <a:fillRect/>
          </a:stretch>
        </p:blipFill>
        <p:spPr>
          <a:xfrm>
            <a:off x="3286115" y="1714488"/>
            <a:ext cx="2857521" cy="1857388"/>
          </a:xfrm>
          <a:prstGeom prst="rect">
            <a:avLst/>
          </a:prstGeom>
        </p:spPr>
      </p:pic>
      <p:sp>
        <p:nvSpPr>
          <p:cNvPr id="8" name="TextBox 7"/>
          <p:cNvSpPr txBox="1"/>
          <p:nvPr/>
        </p:nvSpPr>
        <p:spPr>
          <a:xfrm>
            <a:off x="642910" y="3714752"/>
            <a:ext cx="7715304" cy="523220"/>
          </a:xfrm>
          <a:prstGeom prst="rect">
            <a:avLst/>
          </a:prstGeom>
          <a:noFill/>
        </p:spPr>
        <p:txBody>
          <a:bodyPr wrap="square" rtlCol="0">
            <a:spAutoFit/>
          </a:bodyPr>
          <a:lstStyle/>
          <a:p>
            <a:pPr algn="ctr"/>
            <a:r>
              <a:rPr lang="ru-RU" dirty="0" smtClean="0">
                <a:latin typeface="Constantia" pitchFamily="18" charset="0"/>
              </a:rPr>
              <a:t>Бюдже</a:t>
            </a:r>
            <a:r>
              <a:rPr lang="ru-RU" dirty="0" smtClean="0"/>
              <a:t>т</a:t>
            </a:r>
            <a:r>
              <a:rPr lang="ru-RU" sz="100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000" dirty="0"/>
          </a:p>
        </p:txBody>
      </p:sp>
      <p:sp>
        <p:nvSpPr>
          <p:cNvPr id="10" name="TextBox 9"/>
          <p:cNvSpPr txBox="1"/>
          <p:nvPr/>
        </p:nvSpPr>
        <p:spPr>
          <a:xfrm>
            <a:off x="857224" y="4500570"/>
            <a:ext cx="1564852" cy="807913"/>
          </a:xfrm>
          <a:prstGeom prst="rect">
            <a:avLst/>
          </a:prstGeom>
          <a:noFill/>
        </p:spPr>
        <p:txBody>
          <a:bodyPr wrap="none" rtlCol="0">
            <a:spAutoFit/>
          </a:bodyPr>
          <a:lstStyle/>
          <a:p>
            <a:pPr algn="ctr"/>
            <a:r>
              <a:rPr lang="ru-RU" sz="1050" b="1" dirty="0" smtClean="0">
                <a:latin typeface="Arial Narrow" pitchFamily="34" charset="0"/>
              </a:rPr>
              <a:t>ПРОФИЦИТ</a:t>
            </a:r>
            <a:r>
              <a:rPr lang="ru-RU" sz="900" dirty="0" smtClean="0"/>
              <a:t> </a:t>
            </a:r>
          </a:p>
          <a:p>
            <a:pPr algn="ctr"/>
            <a:r>
              <a:rPr lang="ru-RU" sz="900" dirty="0" smtClean="0"/>
              <a:t>Превышение доходов </a:t>
            </a:r>
          </a:p>
          <a:p>
            <a:pPr algn="ctr"/>
            <a:r>
              <a:rPr lang="ru-RU" sz="900" dirty="0" smtClean="0"/>
              <a:t>над расходами  образует</a:t>
            </a:r>
          </a:p>
          <a:p>
            <a:pPr algn="ctr"/>
            <a:r>
              <a:rPr lang="ru-RU" sz="900" dirty="0" smtClean="0"/>
              <a:t>положительный остаток </a:t>
            </a:r>
          </a:p>
          <a:p>
            <a:pPr algn="ctr"/>
            <a:r>
              <a:rPr lang="ru-RU" sz="900" dirty="0" smtClean="0"/>
              <a:t>бюджета</a:t>
            </a:r>
            <a:endParaRPr lang="ru-RU" sz="900" dirty="0"/>
          </a:p>
        </p:txBody>
      </p:sp>
      <p:sp>
        <p:nvSpPr>
          <p:cNvPr id="11" name="TextBox 10"/>
          <p:cNvSpPr txBox="1"/>
          <p:nvPr/>
        </p:nvSpPr>
        <p:spPr>
          <a:xfrm>
            <a:off x="7286645" y="4572008"/>
            <a:ext cx="1428760" cy="646331"/>
          </a:xfrm>
          <a:prstGeom prst="rect">
            <a:avLst/>
          </a:prstGeom>
          <a:noFill/>
        </p:spPr>
        <p:txBody>
          <a:bodyPr wrap="square" rtlCol="0">
            <a:spAutoFit/>
          </a:bodyPr>
          <a:lstStyle/>
          <a:p>
            <a:pPr algn="ctr"/>
            <a:r>
              <a:rPr lang="ru-RU" sz="900" b="1" dirty="0" smtClean="0">
                <a:latin typeface="Arial" pitchFamily="34" charset="0"/>
                <a:cs typeface="Arial" pitchFamily="34" charset="0"/>
              </a:rPr>
              <a:t>ДЕФИЦИТ</a:t>
            </a:r>
          </a:p>
          <a:p>
            <a:pPr algn="ctr"/>
            <a:r>
              <a:rPr lang="ru-RU" sz="900" dirty="0" smtClean="0"/>
              <a:t>если расходная  часть</a:t>
            </a:r>
          </a:p>
          <a:p>
            <a:pPr algn="ctr"/>
            <a:r>
              <a:rPr lang="ru-RU" sz="900" dirty="0" smtClean="0"/>
              <a:t>бюджета превышает</a:t>
            </a:r>
          </a:p>
          <a:p>
            <a:pPr algn="ctr"/>
            <a:r>
              <a:rPr lang="ru-RU" sz="900" dirty="0" smtClean="0"/>
              <a:t>доходную</a:t>
            </a:r>
            <a:endParaRPr lang="ru-RU" sz="900" dirty="0"/>
          </a:p>
        </p:txBody>
      </p:sp>
      <p:pic>
        <p:nvPicPr>
          <p:cNvPr id="12" name="Рисунок 11" descr="e3cf7a9a98c89a282b8b1d9cc1c3dafb260b7db1.png"/>
          <p:cNvPicPr>
            <a:picLocks noChangeAspect="1"/>
          </p:cNvPicPr>
          <p:nvPr/>
        </p:nvPicPr>
        <p:blipFill>
          <a:blip r:embed="rId3"/>
          <a:stretch>
            <a:fillRect/>
          </a:stretch>
        </p:blipFill>
        <p:spPr>
          <a:xfrm>
            <a:off x="3143241" y="4357694"/>
            <a:ext cx="3000396" cy="1714512"/>
          </a:xfrm>
          <a:prstGeom prst="rect">
            <a:avLst/>
          </a:prstGeom>
        </p:spPr>
      </p:pic>
      <p:sp>
        <p:nvSpPr>
          <p:cNvPr id="13" name="TextBox 12"/>
          <p:cNvSpPr txBox="1"/>
          <p:nvPr/>
        </p:nvSpPr>
        <p:spPr>
          <a:xfrm>
            <a:off x="142844" y="6072206"/>
            <a:ext cx="8840882" cy="461665"/>
          </a:xfrm>
          <a:prstGeom prst="rect">
            <a:avLst/>
          </a:prstGeom>
          <a:noFill/>
        </p:spPr>
        <p:txBody>
          <a:bodyPr wrap="square" rtlCol="0">
            <a:spAutoFit/>
          </a:bodyPr>
          <a:lstStyle/>
          <a:p>
            <a:pPr algn="ctr"/>
            <a:r>
              <a:rPr lang="ru-RU" sz="1200" dirty="0" smtClean="0"/>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трелка вправо 24"/>
          <p:cNvSpPr/>
          <p:nvPr/>
        </p:nvSpPr>
        <p:spPr>
          <a:xfrm rot="20249689">
            <a:off x="2278063" y="5110163"/>
            <a:ext cx="1247775" cy="63658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a:off x="4857750" y="2214563"/>
            <a:ext cx="642938" cy="6429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лево 12"/>
          <p:cNvSpPr/>
          <p:nvPr/>
        </p:nvSpPr>
        <p:spPr>
          <a:xfrm rot="2390993">
            <a:off x="5984875" y="4664075"/>
            <a:ext cx="868363" cy="484188"/>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269" name="Заголовок 1"/>
          <p:cNvSpPr>
            <a:spLocks noGrp="1"/>
          </p:cNvSpPr>
          <p:nvPr>
            <p:ph type="title"/>
          </p:nvPr>
        </p:nvSpPr>
        <p:spPr>
          <a:xfrm>
            <a:off x="457200" y="214313"/>
            <a:ext cx="8229600" cy="500062"/>
          </a:xfrm>
        </p:spPr>
        <p:txBody>
          <a:bodyPr>
            <a:normAutofit/>
          </a:bodyPr>
          <a:lstStyle/>
          <a:p>
            <a:pPr eaLnBrk="1" hangingPunct="1"/>
            <a:endParaRPr lang="ru-RU" sz="2800" smtClean="0"/>
          </a:p>
        </p:txBody>
      </p:sp>
      <p:sp>
        <p:nvSpPr>
          <p:cNvPr id="11270" name="Содержимое 13"/>
          <p:cNvSpPr>
            <a:spLocks noGrp="1"/>
          </p:cNvSpPr>
          <p:nvPr>
            <p:ph idx="1"/>
          </p:nvPr>
        </p:nvSpPr>
        <p:spPr/>
        <p:txBody>
          <a:bodyPr/>
          <a:lstStyle/>
          <a:p>
            <a:pPr eaLnBrk="1" hangingPunct="1"/>
            <a:endParaRPr lang="ru-RU" dirty="0" smtClean="0"/>
          </a:p>
        </p:txBody>
      </p:sp>
      <p:sp>
        <p:nvSpPr>
          <p:cNvPr id="9" name="Овал 8"/>
          <p:cNvSpPr/>
          <p:nvPr/>
        </p:nvSpPr>
        <p:spPr>
          <a:xfrm>
            <a:off x="2714612" y="2786058"/>
            <a:ext cx="3500462" cy="264320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Основа</a:t>
            </a:r>
          </a:p>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Формирования</a:t>
            </a:r>
          </a:p>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проекта бюджета</a:t>
            </a:r>
          </a:p>
          <a:p>
            <a:pPr algn="ctr" fontAlgn="auto">
              <a:spcBef>
                <a:spcPts val="0"/>
              </a:spcBef>
              <a:spcAft>
                <a:spcPts val="0"/>
              </a:spcAft>
              <a:defRPr/>
            </a:pPr>
            <a:r>
              <a:rPr lang="ru-RU" b="1" dirty="0" err="1" smtClean="0">
                <a:ln w="10541" cmpd="sng">
                  <a:solidFill>
                    <a:schemeClr val="accent1">
                      <a:shade val="88000"/>
                      <a:satMod val="110000"/>
                    </a:schemeClr>
                  </a:solidFill>
                  <a:prstDash val="solid"/>
                </a:ln>
                <a:solidFill>
                  <a:schemeClr val="tx1"/>
                </a:solidFill>
              </a:rPr>
              <a:t>Пинеровского</a:t>
            </a:r>
            <a:r>
              <a:rPr lang="ru-RU" b="1" dirty="0" smtClean="0">
                <a:ln w="10541" cmpd="sng">
                  <a:solidFill>
                    <a:schemeClr val="accent1">
                      <a:shade val="88000"/>
                      <a:satMod val="110000"/>
                    </a:schemeClr>
                  </a:solidFill>
                  <a:prstDash val="solid"/>
                </a:ln>
                <a:solidFill>
                  <a:schemeClr val="tx1"/>
                </a:solidFill>
              </a:rPr>
              <a:t> </a:t>
            </a:r>
            <a:r>
              <a:rPr lang="ru-RU" b="1" dirty="0" err="1" smtClean="0">
                <a:ln w="10541" cmpd="sng">
                  <a:solidFill>
                    <a:schemeClr val="accent1">
                      <a:shade val="88000"/>
                      <a:satMod val="110000"/>
                    </a:schemeClr>
                  </a:solidFill>
                  <a:prstDash val="solid"/>
                </a:ln>
                <a:solidFill>
                  <a:schemeClr val="tx1"/>
                </a:solidFill>
              </a:rPr>
              <a:t>муниицпального</a:t>
            </a:r>
            <a:r>
              <a:rPr lang="ru-RU" b="1" dirty="0" smtClean="0">
                <a:ln w="10541" cmpd="sng">
                  <a:solidFill>
                    <a:schemeClr val="accent1">
                      <a:shade val="88000"/>
                      <a:satMod val="110000"/>
                    </a:schemeClr>
                  </a:solidFill>
                  <a:prstDash val="solid"/>
                </a:ln>
                <a:solidFill>
                  <a:schemeClr val="tx1"/>
                </a:solidFill>
              </a:rPr>
              <a:t> образования</a:t>
            </a:r>
            <a:endParaRPr lang="ru-RU" b="1" dirty="0">
              <a:ln w="10541" cmpd="sng">
                <a:solidFill>
                  <a:schemeClr val="accent1">
                    <a:shade val="88000"/>
                    <a:satMod val="110000"/>
                  </a:schemeClr>
                </a:solidFill>
                <a:prstDash val="solid"/>
              </a:ln>
              <a:solidFill>
                <a:schemeClr val="tx1"/>
              </a:solidFill>
            </a:endParaRPr>
          </a:p>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на </a:t>
            </a:r>
            <a:r>
              <a:rPr lang="ru-RU" b="1" dirty="0" smtClean="0">
                <a:ln w="10541" cmpd="sng">
                  <a:solidFill>
                    <a:schemeClr val="accent1">
                      <a:shade val="88000"/>
                      <a:satMod val="110000"/>
                    </a:schemeClr>
                  </a:solidFill>
                  <a:prstDash val="solid"/>
                </a:ln>
                <a:solidFill>
                  <a:schemeClr val="tx1"/>
                </a:solidFill>
              </a:rPr>
              <a:t>2017 </a:t>
            </a:r>
            <a:r>
              <a:rPr lang="ru-RU" b="1" dirty="0">
                <a:ln w="10541" cmpd="sng">
                  <a:solidFill>
                    <a:schemeClr val="accent1">
                      <a:shade val="88000"/>
                      <a:satMod val="110000"/>
                    </a:schemeClr>
                  </a:solidFill>
                  <a:prstDash val="solid"/>
                </a:ln>
                <a:solidFill>
                  <a:schemeClr val="tx1"/>
                </a:solidFill>
              </a:rPr>
              <a:t>год</a:t>
            </a:r>
            <a:endParaRPr lang="ru-RU" dirty="0">
              <a:solidFill>
                <a:schemeClr val="tx1"/>
              </a:solidFill>
            </a:endParaRPr>
          </a:p>
        </p:txBody>
      </p:sp>
      <p:sp>
        <p:nvSpPr>
          <p:cNvPr id="12" name="Скругленный прямоугольник 11"/>
          <p:cNvSpPr/>
          <p:nvPr/>
        </p:nvSpPr>
        <p:spPr>
          <a:xfrm>
            <a:off x="6500826" y="3929066"/>
            <a:ext cx="2428892" cy="20002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Муниципальные</a:t>
            </a:r>
            <a:r>
              <a:rPr lang="ru-RU" dirty="0" smtClean="0">
                <a:solidFill>
                  <a:schemeClr val="tx1"/>
                </a:solidFill>
              </a:rPr>
              <a:t> </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программы</a:t>
            </a:r>
          </a:p>
          <a:p>
            <a:pPr algn="ctr" fontAlgn="auto">
              <a:spcBef>
                <a:spcPts val="0"/>
              </a:spcBef>
              <a:spcAft>
                <a:spcPts val="0"/>
              </a:spcAft>
              <a:defRPr/>
            </a:pPr>
            <a:r>
              <a:rPr lang="ru-RU"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Пинеровского</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муниципального образования</a:t>
            </a:r>
          </a:p>
          <a:p>
            <a:pPr algn="ctr" fontAlgn="auto">
              <a:spcBef>
                <a:spcPts val="0"/>
              </a:spcBef>
              <a:spcAft>
                <a:spcPts val="0"/>
              </a:spcAft>
              <a:defRPr/>
            </a:pPr>
            <a:endParaRPr lang="ru-RU" dirty="0"/>
          </a:p>
        </p:txBody>
      </p:sp>
      <p:sp>
        <p:nvSpPr>
          <p:cNvPr id="16" name="Скругленный прямоугольник 15"/>
          <p:cNvSpPr/>
          <p:nvPr/>
        </p:nvSpPr>
        <p:spPr>
          <a:xfrm>
            <a:off x="214282" y="285728"/>
            <a:ext cx="8572560" cy="221457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Основные направления</a:t>
            </a:r>
          </a:p>
          <a:p>
            <a:pPr algn="ctr" fontAlgn="auto">
              <a:spcBef>
                <a:spcPts val="0"/>
              </a:spcBef>
              <a:spcAft>
                <a:spcPts val="0"/>
              </a:spcAft>
              <a:defRPr/>
            </a:pP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бюджетной и налоговой политики  </a:t>
            </a:r>
            <a:r>
              <a:rPr lang="ru-RU" b="1" dirty="0" err="1"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Пинеровского</a:t>
            </a:r>
            <a:r>
              <a:rPr lang="ru-RU"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  муниципального образования </a:t>
            </a: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на </a:t>
            </a:r>
            <a:r>
              <a:rPr lang="ru-RU"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2017-2019 </a:t>
            </a:r>
            <a:r>
              <a:rPr lang="ru-RU"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годы  </a:t>
            </a:r>
          </a:p>
        </p:txBody>
      </p:sp>
      <p:sp>
        <p:nvSpPr>
          <p:cNvPr id="23" name="Скругленный прямоугольник 22"/>
          <p:cNvSpPr/>
          <p:nvPr/>
        </p:nvSpPr>
        <p:spPr>
          <a:xfrm>
            <a:off x="142844" y="3429000"/>
            <a:ext cx="2428892" cy="26432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0541" cmpd="sng">
                  <a:solidFill>
                    <a:schemeClr val="accent1">
                      <a:shade val="88000"/>
                      <a:satMod val="110000"/>
                    </a:schemeClr>
                  </a:solidFill>
                  <a:prstDash val="solid"/>
                </a:ln>
                <a:solidFill>
                  <a:schemeClr val="tx1"/>
                </a:solidFill>
              </a:rPr>
              <a:t>Прогноз социально-экономического развития </a:t>
            </a:r>
            <a:r>
              <a:rPr lang="ru-RU" b="1" dirty="0" smtClean="0">
                <a:ln w="10541" cmpd="sng">
                  <a:solidFill>
                    <a:schemeClr val="accent1">
                      <a:shade val="88000"/>
                      <a:satMod val="110000"/>
                    </a:schemeClr>
                  </a:solidFill>
                  <a:prstDash val="solid"/>
                </a:ln>
                <a:solidFill>
                  <a:schemeClr val="tx1"/>
                </a:solidFill>
              </a:rPr>
              <a:t> </a:t>
            </a:r>
            <a:r>
              <a:rPr lang="ru-RU" b="1" dirty="0" err="1" smtClean="0">
                <a:ln w="10541" cmpd="sng">
                  <a:solidFill>
                    <a:schemeClr val="accent1">
                      <a:shade val="88000"/>
                      <a:satMod val="110000"/>
                    </a:schemeClr>
                  </a:solidFill>
                  <a:prstDash val="solid"/>
                </a:ln>
                <a:solidFill>
                  <a:schemeClr val="tx1"/>
                </a:solidFill>
              </a:rPr>
              <a:t>Пинеровского</a:t>
            </a:r>
            <a:r>
              <a:rPr lang="ru-RU" b="1" dirty="0" smtClean="0">
                <a:ln w="10541" cmpd="sng">
                  <a:solidFill>
                    <a:schemeClr val="accent1">
                      <a:shade val="88000"/>
                      <a:satMod val="110000"/>
                    </a:schemeClr>
                  </a:solidFill>
                  <a:prstDash val="solid"/>
                </a:ln>
                <a:solidFill>
                  <a:schemeClr val="tx1"/>
                </a:solidFill>
              </a:rPr>
              <a:t> муниципального образования на 2017-2019годы</a:t>
            </a:r>
            <a:endParaRPr lang="ru-RU" b="1" dirty="0">
              <a:ln w="10541" cmpd="sng">
                <a:solidFill>
                  <a:schemeClr val="accent1">
                    <a:shade val="88000"/>
                    <a:satMod val="110000"/>
                  </a:schemeClr>
                </a:solidFill>
                <a:prstDash val="solid"/>
              </a:ln>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00132"/>
          </a:xfrm>
        </p:spPr>
        <p:txBody>
          <a:bodyPr>
            <a:normAutofit fontScale="90000"/>
          </a:bodyPr>
          <a:lstStyle/>
          <a:p>
            <a:pPr algn="ctr"/>
            <a:r>
              <a:rPr lang="ru-RU" sz="3600" dirty="0" smtClean="0"/>
              <a:t>Доходы бюджета </a:t>
            </a:r>
            <a:r>
              <a:rPr lang="ru-RU" sz="3600" dirty="0" err="1" smtClean="0"/>
              <a:t>Пинеровского</a:t>
            </a:r>
            <a:r>
              <a:rPr lang="ru-RU" sz="3600" dirty="0" smtClean="0"/>
              <a:t> муниципального образования</a:t>
            </a:r>
            <a:endParaRPr lang="ru-RU" sz="3600" dirty="0"/>
          </a:p>
        </p:txBody>
      </p:sp>
      <p:sp>
        <p:nvSpPr>
          <p:cNvPr id="3" name="Содержимое 2"/>
          <p:cNvSpPr>
            <a:spLocks noGrp="1"/>
          </p:cNvSpPr>
          <p:nvPr>
            <p:ph idx="1"/>
          </p:nvPr>
        </p:nvSpPr>
        <p:spPr/>
        <p:txBody>
          <a:bodyPr>
            <a:normAutofit/>
          </a:bodyPr>
          <a:lstStyle/>
          <a:p>
            <a:pPr algn="ctr"/>
            <a:r>
              <a:rPr lang="ru-RU" sz="1800" dirty="0" smtClean="0"/>
              <a:t>Доходы бюджета поселения образуются за счет налоговых и неналоговых доходов, а также за счет безвозмездных поступлений</a:t>
            </a:r>
          </a:p>
          <a:p>
            <a:pPr algn="ctr">
              <a:buNone/>
            </a:pPr>
            <a:endParaRPr lang="ru-RU" sz="1800" dirty="0"/>
          </a:p>
        </p:txBody>
      </p:sp>
      <p:sp>
        <p:nvSpPr>
          <p:cNvPr id="4" name="Прямоугольник 3"/>
          <p:cNvSpPr/>
          <p:nvPr/>
        </p:nvSpPr>
        <p:spPr>
          <a:xfrm>
            <a:off x="3500430" y="2571744"/>
            <a:ext cx="2071702" cy="9286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Доходы бюджета</a:t>
            </a:r>
            <a:endParaRPr lang="ru-RU" dirty="0"/>
          </a:p>
        </p:txBody>
      </p:sp>
      <p:sp>
        <p:nvSpPr>
          <p:cNvPr id="6" name="Прямоугольник 5"/>
          <p:cNvSpPr/>
          <p:nvPr/>
        </p:nvSpPr>
        <p:spPr>
          <a:xfrm>
            <a:off x="1214414" y="4429132"/>
            <a:ext cx="1857388" cy="15716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Налоговые </a:t>
            </a:r>
            <a:r>
              <a:rPr lang="ru-RU" sz="1200" dirty="0" smtClean="0"/>
              <a:t>доходы – поступления в бюджет от уплаты налогов, установленных Налоговым кодексом РФ</a:t>
            </a:r>
            <a:endParaRPr lang="ru-RU" sz="1200" dirty="0"/>
          </a:p>
        </p:txBody>
      </p:sp>
      <p:sp>
        <p:nvSpPr>
          <p:cNvPr id="7" name="Прямоугольник 6"/>
          <p:cNvSpPr/>
          <p:nvPr/>
        </p:nvSpPr>
        <p:spPr>
          <a:xfrm>
            <a:off x="3428992" y="4429132"/>
            <a:ext cx="2071702" cy="15716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Неналоговые доходы- </a:t>
            </a:r>
            <a:r>
              <a:rPr lang="ru-RU" sz="1200" dirty="0" smtClean="0"/>
              <a:t>поступления от уплаты пошлин и сборов, установленных законодательством РФ и штрафов за нарушение законодательства</a:t>
            </a:r>
            <a:endParaRPr lang="ru-RU" sz="1200" dirty="0"/>
          </a:p>
        </p:txBody>
      </p:sp>
      <p:sp>
        <p:nvSpPr>
          <p:cNvPr id="8" name="Прямоугольник 7"/>
          <p:cNvSpPr/>
          <p:nvPr/>
        </p:nvSpPr>
        <p:spPr>
          <a:xfrm>
            <a:off x="6000760" y="4429132"/>
            <a:ext cx="2071702" cy="1557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t>Безвозмездные поступления- </a:t>
            </a:r>
            <a:r>
              <a:rPr lang="ru-RU" sz="1200" dirty="0" smtClean="0"/>
              <a:t>это финансовая помощь из бюджетов других уровней (межбюджетные трансферты)</a:t>
            </a:r>
            <a:endParaRPr lang="ru-RU" dirty="0"/>
          </a:p>
        </p:txBody>
      </p:sp>
      <p:cxnSp>
        <p:nvCxnSpPr>
          <p:cNvPr id="13" name="Прямая со стрелкой 12"/>
          <p:cNvCxnSpPr/>
          <p:nvPr/>
        </p:nvCxnSpPr>
        <p:spPr>
          <a:xfrm>
            <a:off x="5072066" y="3500438"/>
            <a:ext cx="157163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flipV="1">
            <a:off x="2143108" y="3500438"/>
            <a:ext cx="185738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16200000" flipH="1">
            <a:off x="4125512" y="3875489"/>
            <a:ext cx="78582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p:spPr>
        <p:txBody>
          <a:bodyPr rtlCol="0">
            <a:noAutofit/>
          </a:bodyPr>
          <a:lstStyle/>
          <a:p>
            <a:pPr algn="ctr" eaLnBrk="1" fontAlgn="auto" hangingPunct="1">
              <a:spcAft>
                <a:spcPts val="0"/>
              </a:spcAft>
              <a:defRPr/>
            </a:pPr>
            <a:r>
              <a:rPr lang="ru-RU" sz="2400" b="1" dirty="0" smtClean="0">
                <a:ln w="10541" cmpd="sng">
                  <a:solidFill>
                    <a:schemeClr val="accent1">
                      <a:shade val="88000"/>
                      <a:satMod val="110000"/>
                    </a:schemeClr>
                  </a:solidFill>
                  <a:prstDash val="solid"/>
                </a:ln>
                <a:solidFill>
                  <a:schemeClr val="tx1"/>
                </a:solidFill>
              </a:rPr>
              <a:t>Бюджет  </a:t>
            </a:r>
            <a:r>
              <a:rPr lang="ru-RU" sz="2400" b="1" dirty="0" err="1" smtClean="0">
                <a:ln w="10541" cmpd="sng">
                  <a:solidFill>
                    <a:schemeClr val="accent1">
                      <a:shade val="88000"/>
                      <a:satMod val="110000"/>
                    </a:schemeClr>
                  </a:solidFill>
                  <a:prstDash val="solid"/>
                </a:ln>
                <a:solidFill>
                  <a:schemeClr val="tx1"/>
                </a:solidFill>
              </a:rPr>
              <a:t>Пинеровского</a:t>
            </a:r>
            <a:r>
              <a:rPr lang="ru-RU" sz="2400" b="1" dirty="0" smtClean="0">
                <a:ln w="10541" cmpd="sng">
                  <a:solidFill>
                    <a:schemeClr val="accent1">
                      <a:shade val="88000"/>
                      <a:satMod val="110000"/>
                    </a:schemeClr>
                  </a:solidFill>
                  <a:prstDash val="solid"/>
                </a:ln>
                <a:solidFill>
                  <a:schemeClr val="tx1"/>
                </a:solidFill>
              </a:rPr>
              <a:t> муниципального образования </a:t>
            </a:r>
            <a:br>
              <a:rPr lang="ru-RU" sz="2400" b="1" dirty="0" smtClean="0">
                <a:ln w="10541" cmpd="sng">
                  <a:solidFill>
                    <a:schemeClr val="accent1">
                      <a:shade val="88000"/>
                      <a:satMod val="110000"/>
                    </a:schemeClr>
                  </a:solidFill>
                  <a:prstDash val="solid"/>
                </a:ln>
                <a:solidFill>
                  <a:schemeClr val="tx1"/>
                </a:solidFill>
              </a:rPr>
            </a:br>
            <a:r>
              <a:rPr lang="ru-RU" sz="2400" b="1" dirty="0" smtClean="0">
                <a:ln w="10541" cmpd="sng">
                  <a:solidFill>
                    <a:schemeClr val="accent1">
                      <a:shade val="88000"/>
                      <a:satMod val="110000"/>
                    </a:schemeClr>
                  </a:solidFill>
                  <a:prstDash val="solid"/>
                </a:ln>
                <a:solidFill>
                  <a:schemeClr val="tx1"/>
                </a:solidFill>
              </a:rPr>
              <a:t>на 2017 год </a:t>
            </a:r>
            <a:br>
              <a:rPr lang="ru-RU" sz="2400" b="1" dirty="0" smtClean="0">
                <a:ln w="10541" cmpd="sng">
                  <a:solidFill>
                    <a:schemeClr val="accent1">
                      <a:shade val="88000"/>
                      <a:satMod val="110000"/>
                    </a:schemeClr>
                  </a:solidFill>
                  <a:prstDash val="solid"/>
                </a:ln>
                <a:solidFill>
                  <a:schemeClr val="tx1"/>
                </a:solidFill>
              </a:rPr>
            </a:br>
            <a:r>
              <a:rPr lang="ru-RU" sz="2400" b="1" dirty="0" smtClean="0">
                <a:ln w="10541" cmpd="sng">
                  <a:solidFill>
                    <a:schemeClr val="accent1">
                      <a:shade val="88000"/>
                      <a:satMod val="110000"/>
                    </a:schemeClr>
                  </a:solidFill>
                  <a:prstDash val="solid"/>
                </a:ln>
                <a:solidFill>
                  <a:schemeClr val="tx1"/>
                </a:solidFill>
              </a:rPr>
              <a:t>направлен на решение следующих ключевых задач</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291" name="Содержимое 6"/>
          <p:cNvSpPr>
            <a:spLocks noGrp="1"/>
          </p:cNvSpPr>
          <p:nvPr>
            <p:ph idx="1"/>
          </p:nvPr>
        </p:nvSpPr>
        <p:spPr/>
        <p:txBody>
          <a:bodyPr/>
          <a:lstStyle/>
          <a:p>
            <a:pPr eaLnBrk="1" hangingPunct="1"/>
            <a:endParaRPr lang="ru-RU" smtClean="0"/>
          </a:p>
        </p:txBody>
      </p:sp>
      <p:sp>
        <p:nvSpPr>
          <p:cNvPr id="8" name="Скругленный прямоугольник 7"/>
          <p:cNvSpPr/>
          <p:nvPr/>
        </p:nvSpPr>
        <p:spPr>
          <a:xfrm>
            <a:off x="785786" y="1643050"/>
            <a:ext cx="7572428" cy="1143008"/>
          </a:xfrm>
          <a:prstGeom prst="roundRect">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ru-RU"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Обеспечение  сбалансированности  бюджета </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Пинеровского</a:t>
            </a:r>
            <a:r>
              <a:rPr lang="ru-RU"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муниципального  образования</a:t>
            </a:r>
            <a:endParaRPr lang="ru-RU"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9" name="Скругленный прямоугольник 8"/>
          <p:cNvSpPr/>
          <p:nvPr/>
        </p:nvSpPr>
        <p:spPr>
          <a:xfrm>
            <a:off x="928662" y="2786058"/>
            <a:ext cx="7572428" cy="1071570"/>
          </a:xfrm>
          <a:prstGeom prst="roundRect">
            <a:avLst/>
          </a:prstGeom>
          <a:solidFill>
            <a:schemeClr val="accent5">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Повышение объективности и качества бюджетного планирования</a:t>
            </a:r>
          </a:p>
        </p:txBody>
      </p:sp>
      <p:sp>
        <p:nvSpPr>
          <p:cNvPr id="10" name="Скругленный прямоугольник 9"/>
          <p:cNvSpPr/>
          <p:nvPr/>
        </p:nvSpPr>
        <p:spPr>
          <a:xfrm>
            <a:off x="928688" y="3857625"/>
            <a:ext cx="7572375" cy="1143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обеспечение в полной мере приоритизации структуры бюджетных расходов в целях увеличения доли средств,  направляемых на развитие человеческого капитала и инфраструктуры</a:t>
            </a:r>
          </a:p>
        </p:txBody>
      </p:sp>
      <p:sp>
        <p:nvSpPr>
          <p:cNvPr id="11" name="Скругленный прямоугольник 10"/>
          <p:cNvSpPr/>
          <p:nvPr/>
        </p:nvSpPr>
        <p:spPr>
          <a:xfrm>
            <a:off x="857250" y="5000636"/>
            <a:ext cx="7572375" cy="13573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4313"/>
            <a:ext cx="8072438" cy="714375"/>
          </a:xfrm>
        </p:spPr>
        <p:txBody>
          <a:bodyPr rtlCol="0">
            <a:noAutofit/>
          </a:bodyPr>
          <a:lstStyle/>
          <a:p>
            <a:pPr algn="ctr" eaLnBrk="1" fontAlgn="auto" hangingPunct="1">
              <a:spcAft>
                <a:spcPts val="0"/>
              </a:spcAft>
              <a:defRPr/>
            </a:pPr>
            <a:r>
              <a:rPr lang="ru-RU" sz="2800" dirty="0" smtClean="0">
                <a:solidFill>
                  <a:schemeClr val="accent1">
                    <a:lumMod val="50000"/>
                  </a:schemeClr>
                </a:solidFill>
                <a:latin typeface="Times New Roman" pitchFamily="18" charset="0"/>
                <a:cs typeface="Times New Roman" pitchFamily="18" charset="0"/>
              </a:rPr>
              <a:t>Основные параметры  бюджета  </a:t>
            </a:r>
            <a:r>
              <a:rPr lang="ru-RU" sz="2800" dirty="0" err="1" smtClean="0">
                <a:solidFill>
                  <a:schemeClr val="accent1">
                    <a:lumMod val="50000"/>
                  </a:schemeClr>
                </a:solidFill>
                <a:latin typeface="Times New Roman" pitchFamily="18" charset="0"/>
                <a:cs typeface="Times New Roman" pitchFamily="18" charset="0"/>
              </a:rPr>
              <a:t>Пинеровского</a:t>
            </a:r>
            <a:r>
              <a:rPr lang="ru-RU" sz="2800" dirty="0" smtClean="0">
                <a:solidFill>
                  <a:schemeClr val="accent1">
                    <a:lumMod val="50000"/>
                  </a:schemeClr>
                </a:solidFill>
                <a:latin typeface="Times New Roman" pitchFamily="18" charset="0"/>
                <a:cs typeface="Times New Roman" pitchFamily="18" charset="0"/>
              </a:rPr>
              <a:t> муниципального образования  на 2017 год  </a:t>
            </a:r>
            <a:endParaRPr lang="ru-RU" sz="2800" dirty="0">
              <a:solidFill>
                <a:schemeClr val="accent1">
                  <a:lumMod val="50000"/>
                </a:schemeClr>
              </a:solidFill>
              <a:latin typeface="Times New Roman" pitchFamily="18" charset="0"/>
              <a:cs typeface="Times New Roman" pitchFamily="18" charset="0"/>
            </a:endParaRPr>
          </a:p>
        </p:txBody>
      </p:sp>
      <p:sp>
        <p:nvSpPr>
          <p:cNvPr id="13315" name="Содержимое 2"/>
          <p:cNvSpPr>
            <a:spLocks noGrp="1"/>
          </p:cNvSpPr>
          <p:nvPr>
            <p:ph idx="1"/>
          </p:nvPr>
        </p:nvSpPr>
        <p:spPr>
          <a:xfrm>
            <a:off x="285750" y="1000125"/>
            <a:ext cx="8072438" cy="7215188"/>
          </a:xfrm>
        </p:spPr>
        <p:txBody>
          <a:bodyPr/>
          <a:lstStyle/>
          <a:p>
            <a:pPr algn="ctr" eaLnBrk="1" hangingPunct="1"/>
            <a:r>
              <a:rPr lang="ru-RU" dirty="0" smtClean="0"/>
              <a:t>ДОХОДЫ</a:t>
            </a:r>
          </a:p>
        </p:txBody>
      </p:sp>
      <p:sp>
        <p:nvSpPr>
          <p:cNvPr id="8" name="Скругленный прямоугольник 7"/>
          <p:cNvSpPr/>
          <p:nvPr/>
        </p:nvSpPr>
        <p:spPr>
          <a:xfrm>
            <a:off x="285750" y="2071679"/>
            <a:ext cx="3571875" cy="92869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Налог на доходы физических </a:t>
            </a:r>
            <a:r>
              <a:rPr lang="ru-RU" b="1">
                <a:solidFill>
                  <a:schemeClr val="accent1">
                    <a:lumMod val="50000"/>
                  </a:schemeClr>
                </a:solidFill>
              </a:rPr>
              <a:t>лиц </a:t>
            </a:r>
            <a:r>
              <a:rPr lang="ru-RU" b="1" smtClean="0">
                <a:solidFill>
                  <a:schemeClr val="accent1">
                    <a:lumMod val="50000"/>
                  </a:schemeClr>
                </a:solidFill>
              </a:rPr>
              <a:t>2100,0 </a:t>
            </a:r>
            <a:r>
              <a:rPr lang="ru-RU" b="1" dirty="0">
                <a:solidFill>
                  <a:schemeClr val="accent1">
                    <a:lumMod val="50000"/>
                  </a:schemeClr>
                </a:solidFill>
              </a:rPr>
              <a:t>тыс.руб.</a:t>
            </a:r>
          </a:p>
        </p:txBody>
      </p:sp>
      <p:sp>
        <p:nvSpPr>
          <p:cNvPr id="10" name="Скругленный прямоугольник 9"/>
          <p:cNvSpPr/>
          <p:nvPr/>
        </p:nvSpPr>
        <p:spPr>
          <a:xfrm>
            <a:off x="214313" y="4000505"/>
            <a:ext cx="3643312" cy="7858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Акцизы </a:t>
            </a:r>
            <a:r>
              <a:rPr lang="ru-RU" b="1" dirty="0" smtClean="0">
                <a:solidFill>
                  <a:schemeClr val="accent1">
                    <a:lumMod val="50000"/>
                  </a:schemeClr>
                </a:solidFill>
              </a:rPr>
              <a:t>1969,4 </a:t>
            </a:r>
            <a:r>
              <a:rPr lang="ru-RU" b="1" dirty="0">
                <a:solidFill>
                  <a:schemeClr val="accent1">
                    <a:lumMod val="50000"/>
                  </a:schemeClr>
                </a:solidFill>
              </a:rPr>
              <a:t>тыс.руб.</a:t>
            </a:r>
          </a:p>
          <a:p>
            <a:pPr algn="ctr" fontAlgn="auto">
              <a:spcBef>
                <a:spcPts val="0"/>
              </a:spcBef>
              <a:spcAft>
                <a:spcPts val="0"/>
              </a:spcAft>
              <a:defRPr/>
            </a:pPr>
            <a:r>
              <a:rPr lang="ru-RU" b="1" dirty="0">
                <a:solidFill>
                  <a:schemeClr val="accent1">
                    <a:lumMod val="50000"/>
                  </a:schemeClr>
                </a:solidFill>
              </a:rPr>
              <a:t>Госпошлина  </a:t>
            </a:r>
            <a:r>
              <a:rPr lang="ru-RU" b="1" dirty="0" smtClean="0">
                <a:solidFill>
                  <a:schemeClr val="accent1">
                    <a:lumMod val="50000"/>
                  </a:schemeClr>
                </a:solidFill>
              </a:rPr>
              <a:t>12,0 </a:t>
            </a:r>
            <a:r>
              <a:rPr lang="ru-RU" b="1" dirty="0">
                <a:solidFill>
                  <a:schemeClr val="accent1">
                    <a:lumMod val="50000"/>
                  </a:schemeClr>
                </a:solidFill>
              </a:rPr>
              <a:t>тыс.руб.</a:t>
            </a:r>
          </a:p>
        </p:txBody>
      </p:sp>
      <p:sp>
        <p:nvSpPr>
          <p:cNvPr id="11" name="Скругленный прямоугольник 10"/>
          <p:cNvSpPr/>
          <p:nvPr/>
        </p:nvSpPr>
        <p:spPr>
          <a:xfrm>
            <a:off x="285750" y="4857760"/>
            <a:ext cx="3571875" cy="92869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smtClean="0">
                <a:solidFill>
                  <a:schemeClr val="accent1">
                    <a:lumMod val="50000"/>
                  </a:schemeClr>
                </a:solidFill>
              </a:rPr>
              <a:t>Налог </a:t>
            </a:r>
            <a:r>
              <a:rPr lang="ru-RU" sz="1400" b="1" dirty="0">
                <a:solidFill>
                  <a:schemeClr val="accent1">
                    <a:lumMod val="50000"/>
                  </a:schemeClr>
                </a:solidFill>
              </a:rPr>
              <a:t>на имущество </a:t>
            </a:r>
            <a:r>
              <a:rPr lang="ru-RU" sz="1400" b="1" dirty="0" smtClean="0">
                <a:solidFill>
                  <a:schemeClr val="accent1">
                    <a:lumMod val="50000"/>
                  </a:schemeClr>
                </a:solidFill>
              </a:rPr>
              <a:t>700,0 </a:t>
            </a:r>
            <a:r>
              <a:rPr lang="ru-RU" sz="1400" b="1" dirty="0">
                <a:solidFill>
                  <a:schemeClr val="accent1">
                    <a:lumMod val="50000"/>
                  </a:schemeClr>
                </a:solidFill>
              </a:rPr>
              <a:t>тыс.руб.</a:t>
            </a:r>
          </a:p>
          <a:p>
            <a:pPr algn="ctr" fontAlgn="auto">
              <a:spcBef>
                <a:spcPts val="0"/>
              </a:spcBef>
              <a:spcAft>
                <a:spcPts val="0"/>
              </a:spcAft>
              <a:defRPr/>
            </a:pPr>
            <a:r>
              <a:rPr lang="ru-RU" sz="1400" b="1" dirty="0" smtClean="0">
                <a:solidFill>
                  <a:schemeClr val="accent1">
                    <a:lumMod val="50000"/>
                  </a:schemeClr>
                </a:solidFill>
              </a:rPr>
              <a:t>Единый сельхоз. налог 730,0 тыс.руб.</a:t>
            </a:r>
          </a:p>
          <a:p>
            <a:pPr algn="ctr" fontAlgn="auto">
              <a:spcBef>
                <a:spcPts val="0"/>
              </a:spcBef>
              <a:spcAft>
                <a:spcPts val="0"/>
              </a:spcAft>
              <a:defRPr/>
            </a:pPr>
            <a:r>
              <a:rPr lang="ru-RU" sz="1400" b="1" dirty="0" smtClean="0">
                <a:solidFill>
                  <a:schemeClr val="accent1">
                    <a:lumMod val="50000"/>
                  </a:schemeClr>
                </a:solidFill>
              </a:rPr>
              <a:t>Доходы от продажи </a:t>
            </a:r>
            <a:r>
              <a:rPr lang="ru-RU" sz="1400" b="1" dirty="0" err="1" smtClean="0">
                <a:solidFill>
                  <a:schemeClr val="accent1">
                    <a:lumMod val="50000"/>
                  </a:schemeClr>
                </a:solidFill>
              </a:rPr>
              <a:t>зем.участков</a:t>
            </a:r>
            <a:r>
              <a:rPr lang="ru-RU" sz="1400" b="1" dirty="0" smtClean="0">
                <a:solidFill>
                  <a:schemeClr val="accent1">
                    <a:lumMod val="50000"/>
                  </a:schemeClr>
                </a:solidFill>
              </a:rPr>
              <a:t> 200,0тыс.руб.</a:t>
            </a:r>
            <a:endParaRPr lang="ru-RU" sz="1400" dirty="0">
              <a:solidFill>
                <a:schemeClr val="tx1"/>
              </a:solidFill>
            </a:endParaRPr>
          </a:p>
        </p:txBody>
      </p:sp>
      <p:sp>
        <p:nvSpPr>
          <p:cNvPr id="12" name="Скругленный прямоугольник 11"/>
          <p:cNvSpPr/>
          <p:nvPr/>
        </p:nvSpPr>
        <p:spPr>
          <a:xfrm>
            <a:off x="214313" y="5857892"/>
            <a:ext cx="3571875" cy="857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Безвозмездные поступления</a:t>
            </a:r>
          </a:p>
          <a:p>
            <a:pPr algn="ctr" fontAlgn="auto">
              <a:spcBef>
                <a:spcPts val="0"/>
              </a:spcBef>
              <a:spcAft>
                <a:spcPts val="0"/>
              </a:spcAft>
              <a:defRPr/>
            </a:pPr>
            <a:r>
              <a:rPr lang="ru-RU" b="1" dirty="0" smtClean="0">
                <a:solidFill>
                  <a:schemeClr val="accent1">
                    <a:lumMod val="50000"/>
                  </a:schemeClr>
                </a:solidFill>
              </a:rPr>
              <a:t>Дотация 176,6 тыс.руб.</a:t>
            </a:r>
          </a:p>
          <a:p>
            <a:pPr algn="ctr" fontAlgn="auto">
              <a:spcBef>
                <a:spcPts val="0"/>
              </a:spcBef>
              <a:spcAft>
                <a:spcPts val="0"/>
              </a:spcAft>
              <a:defRPr/>
            </a:pPr>
            <a:r>
              <a:rPr lang="ru-RU" b="1" dirty="0" smtClean="0">
                <a:solidFill>
                  <a:schemeClr val="accent1">
                    <a:lumMod val="50000"/>
                  </a:schemeClr>
                </a:solidFill>
              </a:rPr>
              <a:t>Субвенция 153,9 тыс.руб.</a:t>
            </a:r>
            <a:endParaRPr lang="ru-RU" b="1" dirty="0">
              <a:solidFill>
                <a:schemeClr val="accent1">
                  <a:lumMod val="50000"/>
                </a:schemeClr>
              </a:solidFill>
            </a:endParaRPr>
          </a:p>
        </p:txBody>
      </p:sp>
      <p:sp>
        <p:nvSpPr>
          <p:cNvPr id="15" name="Скругленный прямоугольник 14"/>
          <p:cNvSpPr/>
          <p:nvPr/>
        </p:nvSpPr>
        <p:spPr>
          <a:xfrm>
            <a:off x="4714876" y="1714488"/>
            <a:ext cx="35004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accent1">
                    <a:lumMod val="50000"/>
                  </a:schemeClr>
                </a:solidFill>
              </a:rPr>
              <a:t>Общегосударственные вопросы</a:t>
            </a:r>
          </a:p>
          <a:p>
            <a:pPr algn="ctr" fontAlgn="auto">
              <a:spcBef>
                <a:spcPts val="0"/>
              </a:spcBef>
              <a:spcAft>
                <a:spcPts val="0"/>
              </a:spcAft>
              <a:defRPr/>
            </a:pPr>
            <a:r>
              <a:rPr lang="ru-RU" sz="1600" b="1" dirty="0" smtClean="0">
                <a:solidFill>
                  <a:schemeClr val="accent1">
                    <a:lumMod val="50000"/>
                  </a:schemeClr>
                </a:solidFill>
              </a:rPr>
              <a:t>3723,3 </a:t>
            </a:r>
            <a:r>
              <a:rPr lang="ru-RU" sz="1600" b="1" dirty="0">
                <a:solidFill>
                  <a:schemeClr val="accent1">
                    <a:lumMod val="50000"/>
                  </a:schemeClr>
                </a:solidFill>
              </a:rPr>
              <a:t>тыс.руб.</a:t>
            </a:r>
          </a:p>
        </p:txBody>
      </p:sp>
      <p:sp>
        <p:nvSpPr>
          <p:cNvPr id="17" name="Скругленный прямоугольник 16"/>
          <p:cNvSpPr/>
          <p:nvPr/>
        </p:nvSpPr>
        <p:spPr>
          <a:xfrm>
            <a:off x="4857750" y="3429000"/>
            <a:ext cx="3571875" cy="7858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accent1">
                    <a:lumMod val="50000"/>
                  </a:schemeClr>
                </a:solidFill>
              </a:rPr>
              <a:t>Национальная безопасность </a:t>
            </a:r>
          </a:p>
          <a:p>
            <a:pPr algn="ctr" fontAlgn="auto">
              <a:spcBef>
                <a:spcPts val="0"/>
              </a:spcBef>
              <a:spcAft>
                <a:spcPts val="0"/>
              </a:spcAft>
              <a:defRPr/>
            </a:pPr>
            <a:r>
              <a:rPr lang="ru-RU" b="1" dirty="0" smtClean="0">
                <a:solidFill>
                  <a:schemeClr val="accent1">
                    <a:lumMod val="50000"/>
                  </a:schemeClr>
                </a:solidFill>
              </a:rPr>
              <a:t>41,0 </a:t>
            </a:r>
            <a:r>
              <a:rPr lang="ru-RU" b="1" dirty="0">
                <a:solidFill>
                  <a:schemeClr val="accent1">
                    <a:lumMod val="50000"/>
                  </a:schemeClr>
                </a:solidFill>
              </a:rPr>
              <a:t>тыс.руб.        </a:t>
            </a:r>
          </a:p>
        </p:txBody>
      </p:sp>
      <p:sp>
        <p:nvSpPr>
          <p:cNvPr id="18" name="Скругленный прямоугольник 17"/>
          <p:cNvSpPr/>
          <p:nvPr/>
        </p:nvSpPr>
        <p:spPr>
          <a:xfrm>
            <a:off x="4714875" y="4214813"/>
            <a:ext cx="3571875" cy="9286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accent1">
                    <a:lumMod val="50000"/>
                  </a:schemeClr>
                </a:solidFill>
              </a:rPr>
              <a:t>Национальная экономика </a:t>
            </a:r>
          </a:p>
          <a:p>
            <a:pPr algn="ctr" fontAlgn="auto">
              <a:spcBef>
                <a:spcPts val="0"/>
              </a:spcBef>
              <a:spcAft>
                <a:spcPts val="0"/>
              </a:spcAft>
              <a:defRPr/>
            </a:pPr>
            <a:r>
              <a:rPr lang="ru-RU" sz="1400" b="1" dirty="0" smtClean="0">
                <a:solidFill>
                  <a:schemeClr val="accent1">
                    <a:lumMod val="50000"/>
                  </a:schemeClr>
                </a:solidFill>
              </a:rPr>
              <a:t>2989,4 тыс.руб</a:t>
            </a:r>
            <a:r>
              <a:rPr lang="ru-RU" sz="1400" b="1" dirty="0">
                <a:solidFill>
                  <a:schemeClr val="accent1">
                    <a:lumMod val="50000"/>
                  </a:schemeClr>
                </a:solidFill>
              </a:rPr>
              <a:t>.</a:t>
            </a:r>
          </a:p>
        </p:txBody>
      </p:sp>
      <p:sp>
        <p:nvSpPr>
          <p:cNvPr id="19" name="Скругленный прямоугольник 18"/>
          <p:cNvSpPr/>
          <p:nvPr/>
        </p:nvSpPr>
        <p:spPr>
          <a:xfrm>
            <a:off x="4857750" y="5214938"/>
            <a:ext cx="3214688" cy="71437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solidFill>
                  <a:schemeClr val="accent1">
                    <a:lumMod val="50000"/>
                  </a:schemeClr>
                </a:solidFill>
              </a:rPr>
              <a:t>Жилищно</a:t>
            </a:r>
            <a:r>
              <a:rPr lang="ru-RU" sz="1600" b="1" dirty="0">
                <a:solidFill>
                  <a:schemeClr val="accent1">
                    <a:lumMod val="50000"/>
                  </a:schemeClr>
                </a:solidFill>
              </a:rPr>
              <a:t> -коммунальное хозяйство  </a:t>
            </a:r>
            <a:r>
              <a:rPr lang="ru-RU" sz="1600" b="1" dirty="0" smtClean="0">
                <a:solidFill>
                  <a:schemeClr val="accent1">
                    <a:lumMod val="50000"/>
                  </a:schemeClr>
                </a:solidFill>
              </a:rPr>
              <a:t>1561,9 тыс.руб. </a:t>
            </a:r>
            <a:endParaRPr lang="ru-RU" sz="1600" b="1" dirty="0">
              <a:solidFill>
                <a:schemeClr val="accent1">
                  <a:lumMod val="50000"/>
                </a:schemeClr>
              </a:solidFill>
            </a:endParaRPr>
          </a:p>
        </p:txBody>
      </p:sp>
      <p:sp>
        <p:nvSpPr>
          <p:cNvPr id="21" name="Скругленный прямоугольник 20"/>
          <p:cNvSpPr/>
          <p:nvPr/>
        </p:nvSpPr>
        <p:spPr>
          <a:xfrm>
            <a:off x="4857750" y="6000750"/>
            <a:ext cx="3500438"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smtClean="0">
                <a:solidFill>
                  <a:schemeClr val="accent1">
                    <a:lumMod val="50000"/>
                  </a:schemeClr>
                </a:solidFill>
              </a:rPr>
              <a:t>Физическая культура и спорт 90,0 тыс.руб.</a:t>
            </a:r>
            <a:endParaRPr lang="ru-RU" sz="1600" b="1" dirty="0">
              <a:solidFill>
                <a:schemeClr val="accent1">
                  <a:lumMod val="50000"/>
                </a:schemeClr>
              </a:solidFill>
            </a:endParaRPr>
          </a:p>
          <a:p>
            <a:pPr algn="ctr" fontAlgn="auto">
              <a:spcBef>
                <a:spcPts val="0"/>
              </a:spcBef>
              <a:spcAft>
                <a:spcPts val="0"/>
              </a:spcAft>
              <a:defRPr/>
            </a:pPr>
            <a:r>
              <a:rPr lang="ru-RU" sz="1600" b="1" dirty="0">
                <a:solidFill>
                  <a:schemeClr val="accent1">
                    <a:lumMod val="50000"/>
                  </a:schemeClr>
                </a:solidFill>
              </a:rPr>
              <a:t>.</a:t>
            </a:r>
          </a:p>
        </p:txBody>
      </p:sp>
      <p:sp>
        <p:nvSpPr>
          <p:cNvPr id="23" name="Скругленный прямоугольник 22"/>
          <p:cNvSpPr/>
          <p:nvPr/>
        </p:nvSpPr>
        <p:spPr>
          <a:xfrm>
            <a:off x="4643438" y="2428868"/>
            <a:ext cx="357187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accent1">
                    <a:lumMod val="50000"/>
                  </a:schemeClr>
                </a:solidFill>
              </a:rPr>
              <a:t>Национальная оборона</a:t>
            </a:r>
          </a:p>
          <a:p>
            <a:pPr algn="ctr" fontAlgn="auto">
              <a:spcBef>
                <a:spcPts val="0"/>
              </a:spcBef>
              <a:spcAft>
                <a:spcPts val="0"/>
              </a:spcAft>
              <a:defRPr/>
            </a:pPr>
            <a:r>
              <a:rPr lang="ru-RU" sz="1600" b="1" dirty="0" smtClean="0">
                <a:solidFill>
                  <a:schemeClr val="accent1">
                    <a:lumMod val="50000"/>
                  </a:schemeClr>
                </a:solidFill>
              </a:rPr>
              <a:t>153,9тыс.руб</a:t>
            </a:r>
            <a:r>
              <a:rPr lang="ru-RU" sz="1400" b="1" dirty="0">
                <a:solidFill>
                  <a:schemeClr val="accent1">
                    <a:lumMod val="50000"/>
                  </a:schemeClr>
                </a:solidFill>
              </a:rPr>
              <a:t>. </a:t>
            </a:r>
          </a:p>
          <a:p>
            <a:pPr algn="ctr" fontAlgn="auto">
              <a:spcBef>
                <a:spcPts val="0"/>
              </a:spcBef>
              <a:spcAft>
                <a:spcPts val="0"/>
              </a:spcAft>
              <a:defRPr/>
            </a:pPr>
            <a:endParaRPr lang="ru-RU" dirty="0">
              <a:solidFill>
                <a:schemeClr val="tx1"/>
              </a:solidFill>
            </a:endParaRPr>
          </a:p>
        </p:txBody>
      </p:sp>
      <p:sp>
        <p:nvSpPr>
          <p:cNvPr id="13327" name="TextBox 24"/>
          <p:cNvSpPr txBox="1">
            <a:spLocks noChangeArrowheads="1"/>
          </p:cNvSpPr>
          <p:nvPr/>
        </p:nvSpPr>
        <p:spPr bwMode="auto">
          <a:xfrm>
            <a:off x="428625" y="1285861"/>
            <a:ext cx="4000500" cy="646331"/>
          </a:xfrm>
          <a:prstGeom prst="rect">
            <a:avLst/>
          </a:prstGeom>
          <a:noFill/>
          <a:ln w="9525">
            <a:noFill/>
            <a:miter lim="800000"/>
            <a:headEnd/>
            <a:tailEnd/>
          </a:ln>
        </p:spPr>
        <p:txBody>
          <a:bodyPr wrap="square">
            <a:spAutoFit/>
          </a:bodyPr>
          <a:lstStyle/>
          <a:p>
            <a:pPr>
              <a:defRPr/>
            </a:pPr>
            <a:r>
              <a:rPr lang="ru-RU" b="1" dirty="0">
                <a:solidFill>
                  <a:schemeClr val="bg2">
                    <a:lumMod val="25000"/>
                  </a:schemeClr>
                </a:solidFill>
                <a:latin typeface="Calibri" pitchFamily="34" charset="0"/>
              </a:rPr>
              <a:t>Доходы бюджета  </a:t>
            </a:r>
            <a:r>
              <a:rPr lang="ru-RU" b="1" dirty="0" smtClean="0">
                <a:solidFill>
                  <a:schemeClr val="bg2">
                    <a:lumMod val="25000"/>
                  </a:schemeClr>
                </a:solidFill>
                <a:latin typeface="Calibri" pitchFamily="34" charset="0"/>
              </a:rPr>
              <a:t>8821,9</a:t>
            </a:r>
            <a:endParaRPr lang="ru-RU" b="1" dirty="0">
              <a:solidFill>
                <a:schemeClr val="bg2">
                  <a:lumMod val="25000"/>
                </a:schemeClr>
              </a:solidFill>
              <a:latin typeface="Calibri" pitchFamily="34" charset="0"/>
            </a:endParaRPr>
          </a:p>
          <a:p>
            <a:pPr>
              <a:defRPr/>
            </a:pPr>
            <a:r>
              <a:rPr lang="ru-RU" b="1" dirty="0">
                <a:solidFill>
                  <a:schemeClr val="bg2">
                    <a:lumMod val="25000"/>
                  </a:schemeClr>
                </a:solidFill>
                <a:latin typeface="Calibri" pitchFamily="34" charset="0"/>
              </a:rPr>
              <a:t> тыс.руб. </a:t>
            </a:r>
          </a:p>
        </p:txBody>
      </p:sp>
      <p:sp>
        <p:nvSpPr>
          <p:cNvPr id="13328" name="TextBox 25"/>
          <p:cNvSpPr txBox="1">
            <a:spLocks noChangeArrowheads="1"/>
          </p:cNvSpPr>
          <p:nvPr/>
        </p:nvSpPr>
        <p:spPr bwMode="auto">
          <a:xfrm>
            <a:off x="5429250" y="1000108"/>
            <a:ext cx="3714750" cy="646331"/>
          </a:xfrm>
          <a:prstGeom prst="rect">
            <a:avLst/>
          </a:prstGeom>
          <a:noFill/>
          <a:ln w="9525">
            <a:noFill/>
            <a:miter lim="800000"/>
            <a:headEnd/>
            <a:tailEnd/>
          </a:ln>
        </p:spPr>
        <p:txBody>
          <a:bodyPr wrap="square">
            <a:spAutoFit/>
          </a:bodyPr>
          <a:lstStyle/>
          <a:p>
            <a:pPr>
              <a:defRPr/>
            </a:pPr>
            <a:r>
              <a:rPr lang="ru-RU" b="1" dirty="0">
                <a:solidFill>
                  <a:schemeClr val="bg2">
                    <a:lumMod val="25000"/>
                  </a:schemeClr>
                </a:solidFill>
                <a:latin typeface="Calibri" pitchFamily="34" charset="0"/>
              </a:rPr>
              <a:t>Расходы бюджета </a:t>
            </a:r>
            <a:r>
              <a:rPr lang="ru-RU" b="1" dirty="0" smtClean="0">
                <a:solidFill>
                  <a:schemeClr val="bg2">
                    <a:lumMod val="25000"/>
                  </a:schemeClr>
                </a:solidFill>
                <a:latin typeface="Calibri" pitchFamily="34" charset="0"/>
              </a:rPr>
              <a:t>8821,9</a:t>
            </a:r>
            <a:endParaRPr lang="ru-RU" b="1" dirty="0">
              <a:solidFill>
                <a:schemeClr val="bg2">
                  <a:lumMod val="25000"/>
                </a:schemeClr>
              </a:solidFill>
              <a:latin typeface="Calibri" pitchFamily="34" charset="0"/>
            </a:endParaRPr>
          </a:p>
          <a:p>
            <a:pPr>
              <a:defRPr/>
            </a:pPr>
            <a:r>
              <a:rPr lang="ru-RU" b="1" dirty="0">
                <a:solidFill>
                  <a:schemeClr val="bg2">
                    <a:lumMod val="25000"/>
                  </a:schemeClr>
                </a:solidFill>
                <a:latin typeface="Calibri" pitchFamily="34" charset="0"/>
              </a:rPr>
              <a:t> </a:t>
            </a:r>
            <a:r>
              <a:rPr lang="ru-RU" b="1" dirty="0" err="1">
                <a:solidFill>
                  <a:schemeClr val="bg2">
                    <a:lumMod val="25000"/>
                  </a:schemeClr>
                </a:solidFill>
                <a:latin typeface="Calibri" pitchFamily="34" charset="0"/>
              </a:rPr>
              <a:t>тыс.руб</a:t>
            </a:r>
            <a:endParaRPr lang="ru-RU" b="1" dirty="0">
              <a:solidFill>
                <a:schemeClr val="bg2">
                  <a:lumMod val="25000"/>
                </a:schemeClr>
              </a:solidFill>
              <a:latin typeface="Calibri" pitchFamily="34" charset="0"/>
            </a:endParaRPr>
          </a:p>
        </p:txBody>
      </p:sp>
      <p:sp>
        <p:nvSpPr>
          <p:cNvPr id="3" name="TextBox 19"/>
          <p:cNvSpPr txBox="1">
            <a:spLocks noChangeArrowheads="1"/>
          </p:cNvSpPr>
          <p:nvPr/>
        </p:nvSpPr>
        <p:spPr bwMode="auto">
          <a:xfrm>
            <a:off x="7929563" y="5286375"/>
            <a:ext cx="184150" cy="369888"/>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22" name="Скругленный прямоугольник 21"/>
          <p:cNvSpPr/>
          <p:nvPr/>
        </p:nvSpPr>
        <p:spPr>
          <a:xfrm>
            <a:off x="214313" y="3071810"/>
            <a:ext cx="3571875" cy="8572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smtClean="0">
                <a:solidFill>
                  <a:schemeClr val="accent1">
                    <a:lumMod val="50000"/>
                  </a:schemeClr>
                </a:solidFill>
              </a:rPr>
              <a:t>Земельный налог 2700,0</a:t>
            </a:r>
          </a:p>
          <a:p>
            <a:pPr algn="ctr" fontAlgn="auto">
              <a:spcBef>
                <a:spcPts val="0"/>
              </a:spcBef>
              <a:spcAft>
                <a:spcPts val="0"/>
              </a:spcAft>
              <a:defRPr/>
            </a:pPr>
            <a:r>
              <a:rPr lang="ru-RU" sz="1400" b="1" dirty="0" smtClean="0">
                <a:solidFill>
                  <a:schemeClr val="accent1">
                    <a:lumMod val="50000"/>
                  </a:schemeClr>
                </a:solidFill>
              </a:rPr>
              <a:t>Арендная плата за земельные участки 150,0 тыс.руб.</a:t>
            </a:r>
            <a:endParaRPr lang="ru-RU" sz="1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74638"/>
            <a:ext cx="8115300" cy="868362"/>
          </a:xfrm>
        </p:spPr>
        <p:txBody>
          <a:bodyPr rtlCol="0">
            <a:normAutofit fontScale="90000"/>
          </a:bodyPr>
          <a:lstStyle/>
          <a:p>
            <a:pPr algn="ctr" eaLnBrk="1" fontAlgn="auto" hangingPunct="1">
              <a:spcAft>
                <a:spcPts val="0"/>
              </a:spcAft>
              <a:defRPr/>
            </a:pPr>
            <a:r>
              <a:rPr lang="ru-RU" sz="2800" dirty="0" smtClean="0">
                <a:solidFill>
                  <a:schemeClr val="accent1">
                    <a:lumMod val="75000"/>
                  </a:schemeClr>
                </a:solidFill>
              </a:rPr>
              <a:t>Основные мероприятия по мобилизации доходов </a:t>
            </a:r>
            <a:r>
              <a:rPr lang="ru-RU" sz="2800" dirty="0" err="1" smtClean="0">
                <a:solidFill>
                  <a:schemeClr val="accent1">
                    <a:lumMod val="75000"/>
                  </a:schemeClr>
                </a:solidFill>
              </a:rPr>
              <a:t>Пинеровского</a:t>
            </a:r>
            <a:r>
              <a:rPr lang="ru-RU" sz="2800" dirty="0" smtClean="0">
                <a:solidFill>
                  <a:schemeClr val="accent1">
                    <a:lumMod val="75000"/>
                  </a:schemeClr>
                </a:solidFill>
              </a:rPr>
              <a:t> муниципального образования</a:t>
            </a:r>
            <a:endParaRPr lang="ru-RU" sz="2800" dirty="0">
              <a:solidFill>
                <a:schemeClr val="accent1">
                  <a:lumMod val="75000"/>
                </a:schemeClr>
              </a:solidFill>
            </a:endParaRPr>
          </a:p>
        </p:txBody>
      </p:sp>
      <p:sp>
        <p:nvSpPr>
          <p:cNvPr id="16387" name="Содержимое 2"/>
          <p:cNvSpPr>
            <a:spLocks noGrp="1"/>
          </p:cNvSpPr>
          <p:nvPr>
            <p:ph idx="1"/>
          </p:nvPr>
        </p:nvSpPr>
        <p:spPr>
          <a:xfrm>
            <a:off x="500034" y="1285860"/>
            <a:ext cx="8186737" cy="5357850"/>
          </a:xfrm>
          <a:blipFill dpi="0" rotWithShape="1">
            <a:blip r:embed="rId2"/>
            <a:srcRect/>
            <a:tile tx="0" ty="0" sx="100000" sy="100000" flip="none" algn="tl"/>
          </a:blipFill>
        </p:spPr>
        <p:txBody>
          <a:bodyPr/>
          <a:lstStyle/>
          <a:p>
            <a:pPr eaLnBrk="1" hangingPunct="1">
              <a:defRPr/>
            </a:pPr>
            <a:endParaRPr lang="ru-RU" sz="2800" b="1" dirty="0" smtClean="0">
              <a:solidFill>
                <a:schemeClr val="accent1">
                  <a:lumMod val="50000"/>
                </a:schemeClr>
              </a:solidFill>
            </a:endParaRPr>
          </a:p>
          <a:p>
            <a:pPr algn="ctr" fontAlgn="auto">
              <a:spcBef>
                <a:spcPts val="0"/>
              </a:spcBef>
              <a:spcAft>
                <a:spcPts val="0"/>
              </a:spcAft>
              <a:defRPr/>
            </a:pPr>
            <a:endParaRPr lang="ru-RU" sz="2800" b="1" dirty="0" smtClean="0">
              <a:solidFill>
                <a:schemeClr val="accent1">
                  <a:lumMod val="50000"/>
                </a:schemeClr>
              </a:solidFill>
            </a:endParaRPr>
          </a:p>
          <a:p>
            <a:pPr lvl="8" algn="ctr">
              <a:spcBef>
                <a:spcPts val="0"/>
              </a:spcBef>
              <a:defRPr/>
            </a:pPr>
            <a:endParaRPr lang="ru-RU" sz="1600" b="1" dirty="0" smtClean="0">
              <a:solidFill>
                <a:schemeClr val="accent1">
                  <a:lumMod val="50000"/>
                </a:schemeClr>
              </a:solidFill>
            </a:endParaRPr>
          </a:p>
          <a:p>
            <a:pPr algn="ctr" fontAlgn="auto">
              <a:spcBef>
                <a:spcPts val="0"/>
              </a:spcBef>
              <a:spcAft>
                <a:spcPts val="0"/>
              </a:spcAft>
              <a:buFont typeface="Wingdings 2" pitchFamily="18" charset="2"/>
              <a:buNone/>
              <a:defRPr/>
            </a:pPr>
            <a:endParaRPr lang="ru-RU" sz="2800" b="1" dirty="0">
              <a:solidFill>
                <a:schemeClr val="accent1">
                  <a:lumMod val="50000"/>
                </a:schemeClr>
              </a:solidFill>
            </a:endParaRPr>
          </a:p>
        </p:txBody>
      </p:sp>
      <p:sp>
        <p:nvSpPr>
          <p:cNvPr id="8" name="Овал 7"/>
          <p:cNvSpPr/>
          <p:nvPr/>
        </p:nvSpPr>
        <p:spPr>
          <a:xfrm>
            <a:off x="428625" y="1357313"/>
            <a:ext cx="2928930" cy="207168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rgbClr val="002060"/>
                </a:solidFill>
              </a:rPr>
              <a:t>Работа с организациями, выплачивающими заработную плату работникам ниже прожиточного минимума и использующими «конвертные» </a:t>
            </a:r>
            <a:r>
              <a:rPr lang="ru-RU" sz="1200" b="1" dirty="0" err="1" smtClean="0">
                <a:solidFill>
                  <a:srgbClr val="002060"/>
                </a:solidFill>
              </a:rPr>
              <a:t>зарплатные</a:t>
            </a:r>
            <a:r>
              <a:rPr lang="ru-RU" sz="1200" b="1" dirty="0" smtClean="0">
                <a:solidFill>
                  <a:srgbClr val="002060"/>
                </a:solidFill>
              </a:rPr>
              <a:t> схемы</a:t>
            </a:r>
            <a:endParaRPr lang="ru-RU" sz="1200" b="1" dirty="0">
              <a:solidFill>
                <a:srgbClr val="002060"/>
              </a:solidFill>
            </a:endParaRPr>
          </a:p>
        </p:txBody>
      </p:sp>
      <p:sp>
        <p:nvSpPr>
          <p:cNvPr id="9" name="Овал 8"/>
          <p:cNvSpPr/>
          <p:nvPr/>
        </p:nvSpPr>
        <p:spPr>
          <a:xfrm>
            <a:off x="5072063" y="1214438"/>
            <a:ext cx="2428875" cy="164306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accent1">
                    <a:lumMod val="50000"/>
                  </a:schemeClr>
                </a:solidFill>
              </a:rPr>
              <a:t>Развитие</a:t>
            </a:r>
          </a:p>
          <a:p>
            <a:pPr algn="ctr" fontAlgn="auto">
              <a:spcBef>
                <a:spcPts val="0"/>
              </a:spcBef>
              <a:spcAft>
                <a:spcPts val="0"/>
              </a:spcAft>
              <a:defRPr/>
            </a:pPr>
            <a:r>
              <a:rPr lang="ru-RU" sz="1400" b="1" dirty="0">
                <a:solidFill>
                  <a:schemeClr val="accent1">
                    <a:lumMod val="50000"/>
                  </a:schemeClr>
                </a:solidFill>
              </a:rPr>
              <a:t>муниципального управления</a:t>
            </a:r>
          </a:p>
          <a:p>
            <a:pPr algn="ctr" fontAlgn="auto">
              <a:spcBef>
                <a:spcPts val="0"/>
              </a:spcBef>
              <a:spcAft>
                <a:spcPts val="0"/>
              </a:spcAft>
              <a:defRPr/>
            </a:pPr>
            <a:endParaRPr lang="ru-RU" sz="1400" b="1" dirty="0">
              <a:solidFill>
                <a:srgbClr val="002060"/>
              </a:solidFill>
            </a:endParaRPr>
          </a:p>
          <a:p>
            <a:pPr algn="ctr" fontAlgn="auto">
              <a:spcBef>
                <a:spcPts val="0"/>
              </a:spcBef>
              <a:spcAft>
                <a:spcPts val="0"/>
              </a:spcAft>
              <a:defRPr/>
            </a:pPr>
            <a:r>
              <a:rPr lang="ru-RU" sz="1400" b="1" dirty="0">
                <a:solidFill>
                  <a:srgbClr val="002060"/>
                </a:solidFill>
              </a:rPr>
              <a:t>4 917,7 т.р.</a:t>
            </a:r>
          </a:p>
          <a:p>
            <a:pPr algn="ctr" fontAlgn="auto">
              <a:spcBef>
                <a:spcPts val="0"/>
              </a:spcBef>
              <a:spcAft>
                <a:spcPts val="0"/>
              </a:spcAft>
              <a:defRPr/>
            </a:pPr>
            <a:r>
              <a:rPr lang="ru-RU" sz="1400" b="1" dirty="0">
                <a:solidFill>
                  <a:srgbClr val="002060"/>
                </a:solidFill>
              </a:rPr>
              <a:t>54,96 %</a:t>
            </a:r>
          </a:p>
        </p:txBody>
      </p:sp>
      <p:sp>
        <p:nvSpPr>
          <p:cNvPr id="10" name="Овал 9"/>
          <p:cNvSpPr/>
          <p:nvPr/>
        </p:nvSpPr>
        <p:spPr>
          <a:xfrm>
            <a:off x="285720" y="3571876"/>
            <a:ext cx="3071834" cy="285752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rgbClr val="002060"/>
                </a:solidFill>
              </a:rPr>
              <a:t>Работа муниципальной межведомственной комиссии по работе с владельцами вновь возведенных строений, помещений и сооружений, уклоняющимися от регистрации принадлежащего им недвижимого имущества</a:t>
            </a:r>
            <a:endParaRPr lang="ru-RU" sz="1200" b="1" dirty="0">
              <a:solidFill>
                <a:srgbClr val="002060"/>
              </a:solidFill>
            </a:endParaRPr>
          </a:p>
        </p:txBody>
      </p:sp>
      <p:sp>
        <p:nvSpPr>
          <p:cNvPr id="14" name="Овал 13"/>
          <p:cNvSpPr/>
          <p:nvPr/>
        </p:nvSpPr>
        <p:spPr>
          <a:xfrm>
            <a:off x="5500688" y="3643314"/>
            <a:ext cx="3143278" cy="28574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100" b="1" dirty="0">
              <a:solidFill>
                <a:schemeClr val="accent1">
                  <a:lumMod val="50000"/>
                </a:schemeClr>
              </a:solidFill>
            </a:endParaRPr>
          </a:p>
          <a:p>
            <a:pPr algn="ctr" fontAlgn="auto">
              <a:spcBef>
                <a:spcPts val="0"/>
              </a:spcBef>
              <a:spcAft>
                <a:spcPts val="0"/>
              </a:spcAft>
              <a:defRPr/>
            </a:pPr>
            <a:r>
              <a:rPr lang="ru-RU" sz="1200" b="1" dirty="0" smtClean="0">
                <a:solidFill>
                  <a:schemeClr val="accent1">
                    <a:lumMod val="50000"/>
                  </a:schemeClr>
                </a:solidFill>
              </a:rPr>
              <a:t>Работа с администраторами доходов бюджета поселения,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a:t>
            </a:r>
            <a:r>
              <a:rPr lang="ru-RU" sz="1200" b="1" dirty="0" err="1" smtClean="0">
                <a:solidFill>
                  <a:schemeClr val="accent1">
                    <a:lumMod val="50000"/>
                  </a:schemeClr>
                </a:solidFill>
              </a:rPr>
              <a:t>администрируемым</a:t>
            </a:r>
            <a:r>
              <a:rPr lang="ru-RU" sz="1200" b="1" dirty="0" smtClean="0">
                <a:solidFill>
                  <a:schemeClr val="accent1">
                    <a:lumMod val="50000"/>
                  </a:schemeClr>
                </a:solidFill>
              </a:rPr>
              <a:t> платежам</a:t>
            </a:r>
            <a:endParaRPr lang="ru-RU" sz="1200" b="1" dirty="0">
              <a:solidFill>
                <a:schemeClr val="accent1">
                  <a:lumMod val="50000"/>
                </a:schemeClr>
              </a:solidFill>
            </a:endParaRPr>
          </a:p>
          <a:p>
            <a:pPr algn="ctr" fontAlgn="auto">
              <a:spcBef>
                <a:spcPts val="0"/>
              </a:spcBef>
              <a:spcAft>
                <a:spcPts val="0"/>
              </a:spcAft>
              <a:defRPr/>
            </a:pPr>
            <a:r>
              <a:rPr lang="ru-RU" sz="1200" dirty="0">
                <a:solidFill>
                  <a:srgbClr val="002060"/>
                </a:solidFill>
              </a:rPr>
              <a:t> </a:t>
            </a:r>
          </a:p>
        </p:txBody>
      </p:sp>
      <p:sp>
        <p:nvSpPr>
          <p:cNvPr id="15" name="Овал 14"/>
          <p:cNvSpPr/>
          <p:nvPr/>
        </p:nvSpPr>
        <p:spPr>
          <a:xfrm>
            <a:off x="3214678" y="4714875"/>
            <a:ext cx="2214578" cy="192883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chemeClr val="accent1">
                    <a:lumMod val="50000"/>
                  </a:schemeClr>
                </a:solidFill>
              </a:rPr>
              <a:t>Проведение мероприятий, направленных на снижение недоимки по налоговым платежам</a:t>
            </a:r>
            <a:endParaRPr lang="ru-RU" sz="1200" b="1" dirty="0">
              <a:solidFill>
                <a:schemeClr val="accent1">
                  <a:lumMod val="50000"/>
                </a:schemeClr>
              </a:solidFill>
            </a:endParaRPr>
          </a:p>
        </p:txBody>
      </p:sp>
      <p:cxnSp>
        <p:nvCxnSpPr>
          <p:cNvPr id="22" name="Прямая соединительная линия 21"/>
          <p:cNvCxnSpPr/>
          <p:nvPr/>
        </p:nvCxnSpPr>
        <p:spPr>
          <a:xfrm rot="16200000" flipH="1">
            <a:off x="2428875" y="2571750"/>
            <a:ext cx="714375"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786313" y="4429125"/>
            <a:ext cx="857250" cy="35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2428875" y="4143375"/>
            <a:ext cx="85725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5400000">
            <a:off x="3786188" y="4572000"/>
            <a:ext cx="28575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9" idx="3"/>
          </p:cNvCxnSpPr>
          <p:nvPr/>
        </p:nvCxnSpPr>
        <p:spPr>
          <a:xfrm flipV="1">
            <a:off x="4929188" y="2616200"/>
            <a:ext cx="498475" cy="4556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5072063" y="1214438"/>
            <a:ext cx="2643209" cy="164306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smtClean="0">
                <a:solidFill>
                  <a:schemeClr val="accent1">
                    <a:lumMod val="50000"/>
                  </a:schemeClr>
                </a:solidFill>
              </a:rPr>
              <a:t>Организация работы по информированию граждан о сроках уплаты налогов</a:t>
            </a:r>
            <a:endParaRPr lang="ru-RU" sz="1200" b="1" dirty="0">
              <a:solidFill>
                <a:srgbClr val="002060"/>
              </a:solidFill>
            </a:endParaRPr>
          </a:p>
          <a:p>
            <a:pPr algn="ctr" fontAlgn="auto">
              <a:spcBef>
                <a:spcPts val="0"/>
              </a:spcBef>
              <a:spcAft>
                <a:spcPts val="0"/>
              </a:spcAft>
              <a:defRPr/>
            </a:pPr>
            <a:endParaRPr lang="ru-RU" sz="1400" b="1" dirty="0">
              <a:solidFill>
                <a:srgbClr val="002060"/>
              </a:solidFill>
            </a:endParaRPr>
          </a:p>
        </p:txBody>
      </p:sp>
      <p:pic>
        <p:nvPicPr>
          <p:cNvPr id="18" name="Рисунок 17" descr="65201b089ab89add97a4c7acc2e0a39d.jpg"/>
          <p:cNvPicPr>
            <a:picLocks noChangeAspect="1"/>
          </p:cNvPicPr>
          <p:nvPr/>
        </p:nvPicPr>
        <p:blipFill>
          <a:blip r:embed="rId3"/>
          <a:stretch>
            <a:fillRect/>
          </a:stretch>
        </p:blipFill>
        <p:spPr>
          <a:xfrm>
            <a:off x="3143240" y="2500305"/>
            <a:ext cx="2643206" cy="19288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500063" y="274638"/>
            <a:ext cx="8186737" cy="868362"/>
          </a:xfrm>
        </p:spPr>
        <p:txBody>
          <a:bodyPr/>
          <a:lstStyle/>
          <a:p>
            <a:pPr eaLnBrk="1" hangingPunct="1"/>
            <a:r>
              <a:rPr lang="ru-RU" smtClean="0"/>
              <a:t>Дорожный фонд</a:t>
            </a:r>
          </a:p>
        </p:txBody>
      </p:sp>
      <p:pic>
        <p:nvPicPr>
          <p:cNvPr id="18435" name="Содержимое 7" descr="0_80226_b0c1b773_XXXL.jpg"/>
          <p:cNvPicPr>
            <a:picLocks noGrp="1" noChangeAspect="1"/>
          </p:cNvPicPr>
          <p:nvPr>
            <p:ph idx="1"/>
          </p:nvPr>
        </p:nvPicPr>
        <p:blipFill>
          <a:blip r:embed="rId2" cstate="print"/>
          <a:stretch>
            <a:fillRect/>
          </a:stretch>
        </p:blipFill>
        <p:spPr>
          <a:xfrm>
            <a:off x="2621280" y="2823813"/>
            <a:ext cx="3901440" cy="2612136"/>
          </a:xfrm>
        </p:spPr>
      </p:pic>
      <p:sp>
        <p:nvSpPr>
          <p:cNvPr id="5" name="Прямоугольник с одним скругленным углом 4"/>
          <p:cNvSpPr/>
          <p:nvPr/>
        </p:nvSpPr>
        <p:spPr>
          <a:xfrm>
            <a:off x="3929063" y="1857375"/>
            <a:ext cx="4572000" cy="1500187"/>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
              <a:defRPr/>
            </a:pPr>
            <a:r>
              <a:rPr lang="ru-RU" dirty="0">
                <a:solidFill>
                  <a:schemeClr val="tx1"/>
                </a:solidFill>
              </a:rPr>
              <a:t> </a:t>
            </a:r>
            <a:r>
              <a:rPr lang="ru-RU" sz="1600" dirty="0">
                <a:solidFill>
                  <a:schemeClr val="tx1"/>
                </a:solidFill>
              </a:rPr>
              <a:t>Строительство и реконструкция : 1 – объект образования ( строительство дошкольной образовательной организации на 220 мест в </a:t>
            </a:r>
            <a:r>
              <a:rPr lang="ru-RU" sz="1600" dirty="0" err="1">
                <a:solidFill>
                  <a:schemeClr val="tx1"/>
                </a:solidFill>
              </a:rPr>
              <a:t>ст.Багаевск</a:t>
            </a:r>
            <a:r>
              <a:rPr lang="ru-RU" sz="1600" dirty="0">
                <a:solidFill>
                  <a:schemeClr val="tx1"/>
                </a:solidFill>
              </a:rPr>
              <a:t>)</a:t>
            </a:r>
          </a:p>
        </p:txBody>
      </p:sp>
      <p:sp>
        <p:nvSpPr>
          <p:cNvPr id="6" name="Скругленный прямоугольник 5"/>
          <p:cNvSpPr/>
          <p:nvPr/>
        </p:nvSpPr>
        <p:spPr>
          <a:xfrm>
            <a:off x="357188" y="1214438"/>
            <a:ext cx="3071812" cy="25003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accent1">
                    <a:lumMod val="50000"/>
                  </a:schemeClr>
                </a:solidFill>
              </a:rPr>
              <a:t>Дорожный фонд за счет акцизов  на </a:t>
            </a:r>
            <a:r>
              <a:rPr lang="ru-RU" sz="2400" b="1" dirty="0" smtClean="0">
                <a:solidFill>
                  <a:schemeClr val="accent1">
                    <a:lumMod val="50000"/>
                  </a:schemeClr>
                </a:solidFill>
              </a:rPr>
              <a:t>2017 </a:t>
            </a:r>
            <a:r>
              <a:rPr lang="ru-RU" sz="2400" b="1" dirty="0">
                <a:solidFill>
                  <a:schemeClr val="accent1">
                    <a:lumMod val="50000"/>
                  </a:schemeClr>
                </a:solidFill>
              </a:rPr>
              <a:t>год </a:t>
            </a:r>
          </a:p>
          <a:p>
            <a:pPr algn="ctr" fontAlgn="auto">
              <a:spcBef>
                <a:spcPts val="0"/>
              </a:spcBef>
              <a:spcAft>
                <a:spcPts val="0"/>
              </a:spcAft>
              <a:defRPr/>
            </a:pPr>
            <a:r>
              <a:rPr lang="ru-RU" sz="2400" b="1" dirty="0" smtClean="0">
                <a:solidFill>
                  <a:schemeClr val="accent1">
                    <a:lumMod val="50000"/>
                  </a:schemeClr>
                </a:solidFill>
              </a:rPr>
              <a:t>1969,4 тыс.руб</a:t>
            </a:r>
            <a:r>
              <a:rPr lang="ru-RU" sz="2400" dirty="0">
                <a:solidFill>
                  <a:schemeClr val="tx1"/>
                </a:solidFill>
              </a:rPr>
              <a:t>.</a:t>
            </a:r>
          </a:p>
        </p:txBody>
      </p:sp>
      <p:sp>
        <p:nvSpPr>
          <p:cNvPr id="7" name="Прямоугольник с одним скругленным углом 6"/>
          <p:cNvSpPr/>
          <p:nvPr/>
        </p:nvSpPr>
        <p:spPr>
          <a:xfrm>
            <a:off x="3786188" y="1143000"/>
            <a:ext cx="4857750" cy="2214562"/>
          </a:xfrm>
          <a:prstGeom prst="round1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
              <a:defRPr/>
            </a:pPr>
            <a:r>
              <a:rPr lang="ru-RU" b="1" dirty="0" smtClean="0">
                <a:solidFill>
                  <a:schemeClr val="accent1">
                    <a:lumMod val="50000"/>
                  </a:schemeClr>
                </a:solidFill>
              </a:rPr>
              <a:t> Ремонт и содержание дорог</a:t>
            </a:r>
            <a:endParaRPr lang="ru-RU" b="1" dirty="0">
              <a:solidFill>
                <a:schemeClr val="accent1">
                  <a:lumMod val="50000"/>
                </a:schemeClr>
              </a:solidFill>
            </a:endParaRPr>
          </a:p>
          <a:p>
            <a:pPr fontAlgn="auto">
              <a:spcBef>
                <a:spcPts val="0"/>
              </a:spcBef>
              <a:spcAft>
                <a:spcPts val="0"/>
              </a:spcAft>
              <a:buFont typeface="Wingdings" pitchFamily="2" charset="2"/>
              <a:buChar char="§"/>
              <a:defRPr/>
            </a:pPr>
            <a:endParaRPr lang="ru-RU"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1447</TotalTime>
  <Words>981</Words>
  <Application>Microsoft Office PowerPoint</Application>
  <PresentationFormat>Экран (4:3)</PresentationFormat>
  <Paragraphs>109</Paragraphs>
  <Slides>12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Поток</vt:lpstr>
      <vt:lpstr>Worksheet</vt:lpstr>
      <vt:lpstr> Пинеровское  муниципальное образование</vt:lpstr>
      <vt:lpstr>   РОЛЬ БЮДЖЕТА В ЭКОНОМИКЕ ПИНЕРОВСКОГОМО</vt:lpstr>
      <vt:lpstr>Что такое бюджет</vt:lpstr>
      <vt:lpstr>Слайд 4</vt:lpstr>
      <vt:lpstr>Доходы бюджета Пинеровского муниципального образования</vt:lpstr>
      <vt:lpstr>Бюджет  Пинеровского муниципального образования  на 2017 год  направлен на решение следующих ключевых задач:</vt:lpstr>
      <vt:lpstr>Основные параметры  бюджета  Пинеровского муниципального образования  на 2017 год  </vt:lpstr>
      <vt:lpstr>Основные мероприятия по мобилизации доходов Пинеровского муниципального образования</vt:lpstr>
      <vt:lpstr>Дорожный фонд</vt:lpstr>
      <vt:lpstr>Динамика доходов бюджета Пинеровского муниципального образования                                  2017 год по отношению к плану  2016 года                                                               тыс.руб</vt:lpstr>
      <vt:lpstr>Расходы бюджета поселения</vt:lpstr>
      <vt:lpstr>МУНИЦИПАЛЬНЫЕ ПРОГРАММЫ</vt:lpstr>
    </vt:vector>
  </TitlesOfParts>
  <Company>Финансовый отдел</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КАЛИБРИ</cp:lastModifiedBy>
  <cp:revision>444</cp:revision>
  <dcterms:created xsi:type="dcterms:W3CDTF">2012-11-13T07:23:35Z</dcterms:created>
  <dcterms:modified xsi:type="dcterms:W3CDTF">2017-02-17T08:57:29Z</dcterms:modified>
</cp:coreProperties>
</file>