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  <p:sldMasterId id="2147483683" r:id="rId2"/>
    <p:sldMasterId id="2147483685" r:id="rId3"/>
    <p:sldMasterId id="2147483693" r:id="rId4"/>
    <p:sldMasterId id="2147483695" r:id="rId5"/>
    <p:sldMasterId id="2147483713" r:id="rId6"/>
    <p:sldMasterId id="2147483715" r:id="rId7"/>
    <p:sldMasterId id="2147483737" r:id="rId8"/>
  </p:sldMasterIdLst>
  <p:notesMasterIdLst>
    <p:notesMasterId r:id="rId17"/>
  </p:notesMasterIdLst>
  <p:handoutMasterIdLst>
    <p:handoutMasterId r:id="rId18"/>
  </p:handoutMasterIdLst>
  <p:sldIdLst>
    <p:sldId id="1729" r:id="rId9"/>
    <p:sldId id="1739" r:id="rId10"/>
    <p:sldId id="1752" r:id="rId11"/>
    <p:sldId id="1753" r:id="rId12"/>
    <p:sldId id="1754" r:id="rId13"/>
    <p:sldId id="1751" r:id="rId14"/>
    <p:sldId id="1755" r:id="rId15"/>
    <p:sldId id="1747" r:id="rId16"/>
  </p:sldIdLst>
  <p:sldSz cx="9144000" cy="5143500" type="screen16x9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095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19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285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380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5475" algn="l" defTabSz="91419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2570" algn="l" defTabSz="91419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199664" algn="l" defTabSz="91419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6758" algn="l" defTabSz="91419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93A07"/>
    <a:srgbClr val="DD6251"/>
    <a:srgbClr val="008AD6"/>
    <a:srgbClr val="003399"/>
    <a:srgbClr val="0101FF"/>
    <a:srgbClr val="BFBFBF"/>
    <a:srgbClr val="FF6600"/>
    <a:srgbClr val="542E2E"/>
    <a:srgbClr val="0076BB"/>
    <a:srgbClr val="9DD1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3365" autoAdjust="0"/>
  </p:normalViewPr>
  <p:slideViewPr>
    <p:cSldViewPr>
      <p:cViewPr>
        <p:scale>
          <a:sx n="100" d="100"/>
          <a:sy n="100" d="100"/>
        </p:scale>
        <p:origin x="-1950" y="-804"/>
      </p:cViewPr>
      <p:guideLst>
        <p:guide orient="horz" pos="162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09"/>
    </p:cViewPr>
  </p:sorterViewPr>
  <p:notesViewPr>
    <p:cSldViewPr>
      <p:cViewPr varScale="1">
        <p:scale>
          <a:sx n="60" d="100"/>
          <a:sy n="60" d="100"/>
        </p:scale>
        <p:origin x="-3250" y="-8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89" tIns="47193" rIns="94389" bIns="47193" numCol="1" anchor="t" anchorCtr="0" compatLnSpc="1">
            <a:prstTxWarp prst="textNoShape">
              <a:avLst/>
            </a:prstTxWarp>
          </a:bodyPr>
          <a:lstStyle>
            <a:lvl1pPr defTabSz="944987" eaLnBrk="0" hangingPunct="0">
              <a:defRPr kumimoji="0"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89" tIns="47193" rIns="94389" bIns="47193" numCol="1" anchor="t" anchorCtr="0" compatLnSpc="1">
            <a:prstTxWarp prst="textNoShape">
              <a:avLst/>
            </a:prstTxWarp>
          </a:bodyPr>
          <a:lstStyle>
            <a:lvl1pPr algn="r" defTabSz="944987" eaLnBrk="0" hangingPunct="0">
              <a:defRPr kumimoji="0"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89" tIns="47193" rIns="94389" bIns="47193" numCol="1" anchor="b" anchorCtr="0" compatLnSpc="1">
            <a:prstTxWarp prst="textNoShape">
              <a:avLst/>
            </a:prstTxWarp>
          </a:bodyPr>
          <a:lstStyle>
            <a:lvl1pPr defTabSz="944987" eaLnBrk="0" hangingPunct="0">
              <a:defRPr kumimoji="0"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1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89" tIns="47193" rIns="94389" bIns="47193" numCol="1" anchor="b" anchorCtr="0" compatLnSpc="1">
            <a:prstTxWarp prst="textNoShape">
              <a:avLst/>
            </a:prstTxWarp>
          </a:bodyPr>
          <a:lstStyle>
            <a:lvl1pPr algn="r" defTabSz="944987" eaLnBrk="0" hangingPunct="0">
              <a:defRPr kumimoji="0"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A1C19E7-723D-4851-83EB-DBC6FD3FA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580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89" tIns="47193" rIns="94389" bIns="47193" numCol="1" anchor="t" anchorCtr="0" compatLnSpc="1">
            <a:prstTxWarp prst="textNoShape">
              <a:avLst/>
            </a:prstTxWarp>
          </a:bodyPr>
          <a:lstStyle>
            <a:lvl1pPr defTabSz="944987" eaLnBrk="0" hangingPunct="0">
              <a:defRPr kumimoji="0"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04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14876"/>
            <a:ext cx="4978400" cy="4467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89" tIns="47193" rIns="94389" bIns="47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89" tIns="47193" rIns="94389" bIns="47193" numCol="1" anchor="t" anchorCtr="0" compatLnSpc="1">
            <a:prstTxWarp prst="textNoShape">
              <a:avLst/>
            </a:prstTxWarp>
          </a:bodyPr>
          <a:lstStyle>
            <a:lvl1pPr algn="r" defTabSz="944987" eaLnBrk="0" hangingPunct="0">
              <a:defRPr kumimoji="0"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1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89" tIns="47193" rIns="94389" bIns="47193" numCol="1" anchor="b" anchorCtr="0" compatLnSpc="1">
            <a:prstTxWarp prst="textNoShape">
              <a:avLst/>
            </a:prstTxWarp>
          </a:bodyPr>
          <a:lstStyle>
            <a:lvl1pPr defTabSz="944987" eaLnBrk="0" hangingPunct="0">
              <a:defRPr kumimoji="0"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1"/>
            <a:ext cx="2946400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89" tIns="47193" rIns="94389" bIns="47193" numCol="1" anchor="b" anchorCtr="0" compatLnSpc="1">
            <a:prstTxWarp prst="textNoShape">
              <a:avLst/>
            </a:prstTxWarp>
          </a:bodyPr>
          <a:lstStyle>
            <a:lvl1pPr algn="r" defTabSz="944987" eaLnBrk="0" hangingPunct="0">
              <a:defRPr kumimoji="0"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35ED108-D77D-4C68-9EC1-AC192A4C0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4003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0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19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28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38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5475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0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64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58" algn="l" defTabSz="9141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kumimoji="0" lang="ru-RU" altLang="ru-RU" smtClean="0">
                <a:cs typeface="Arial" pitchFamily="34" charset="0"/>
              </a:rPr>
              <a:t>Указ Президента РФ от 7 мая 2018 г. № 204 "О национальных целях и стратегических задачах развития Российской Федерации на период до 2024 года”</a:t>
            </a:r>
            <a:br>
              <a:rPr kumimoji="0" lang="ru-RU" altLang="ru-RU" smtClean="0">
                <a:cs typeface="Arial" pitchFamily="34" charset="0"/>
              </a:rPr>
            </a:br>
            <a:r>
              <a:rPr kumimoji="0" lang="ru-RU" altLang="ru-RU" smtClean="0">
                <a:cs typeface="Arial" pitchFamily="34" charset="0"/>
              </a:rPr>
              <a:t/>
            </a:r>
            <a:br>
              <a:rPr kumimoji="0" lang="ru-RU" altLang="ru-RU" smtClean="0">
                <a:cs typeface="Arial" pitchFamily="34" charset="0"/>
              </a:rPr>
            </a:br>
            <a:r>
              <a:rPr kumimoji="0" lang="ru-RU" altLang="ru-RU" smtClean="0">
                <a:cs typeface="Arial" pitchFamily="34" charset="0"/>
              </a:rPr>
              <a:t>ГАРАНТ.РУ: http://www.garant.ru/products/ipo/prime/doc/71837200/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>
            <a:spLocks noGrp="1"/>
          </p:cNvSpPr>
          <p:nvPr>
            <p:ph type="title"/>
          </p:nvPr>
        </p:nvSpPr>
        <p:spPr>
          <a:xfrm>
            <a:off x="2843808" y="195486"/>
            <a:ext cx="5486400" cy="432048"/>
          </a:xfrm>
        </p:spPr>
        <p:txBody>
          <a:bodyPr>
            <a:normAutofit/>
          </a:bodyPr>
          <a:lstStyle>
            <a:lvl1pPr algn="l">
              <a:defRPr sz="2000" b="1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9CF26-3C74-4E91-8308-6D80D6F8D4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C592C-83FA-4A96-8903-A1254D49C40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627CB-E97D-4B04-A73B-08549ADB3C2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anchor="t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4D6E-9A87-4BFF-A395-8C2EA91BF4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6F489-9C59-46E9-9B4C-8ECB101DF1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8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8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45449-8E2D-475E-9D46-0A8D6A2A27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98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971553"/>
            <a:ext cx="4038600" cy="36230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971553"/>
            <a:ext cx="4038600" cy="3623072"/>
          </a:xfrm>
        </p:spPr>
        <p:txBody>
          <a:bodyPr anchor="t" anchorCtr="0"/>
          <a:lstStyle/>
          <a:p>
            <a:pPr lvl="0"/>
            <a:endParaRPr lang="ru-RU" noProof="0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42420-90AF-458D-96A9-5A55F3B361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98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971553"/>
            <a:ext cx="4038600" cy="36230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71550"/>
            <a:ext cx="4038600" cy="175379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2839653"/>
            <a:ext cx="4038600" cy="17549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C3B2E-6060-461D-86F2-FA1F69B801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98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71553"/>
            <a:ext cx="8229600" cy="3623072"/>
          </a:xfrm>
        </p:spPr>
        <p:txBody>
          <a:bodyPr anchor="t" anchorCtr="0"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3353C-186E-41F6-A515-2CDA69AD7A1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98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971553"/>
            <a:ext cx="4038600" cy="36230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71553"/>
            <a:ext cx="4038600" cy="36230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D0590-FB25-4920-A7E2-BD0F79DF9C7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>
            <a:spLocks noGrp="1"/>
          </p:cNvSpPr>
          <p:nvPr>
            <p:ph type="title"/>
          </p:nvPr>
        </p:nvSpPr>
        <p:spPr>
          <a:xfrm>
            <a:off x="2843808" y="195486"/>
            <a:ext cx="5486400" cy="432048"/>
          </a:xfrm>
        </p:spPr>
        <p:txBody>
          <a:bodyPr>
            <a:normAutofit/>
          </a:bodyPr>
          <a:lstStyle>
            <a:lvl1pPr algn="l">
              <a:defRPr sz="2000" b="1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98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971553"/>
            <a:ext cx="8229600" cy="3623072"/>
          </a:xfrm>
        </p:spPr>
        <p:txBody>
          <a:bodyPr anchor="t" anchorCtr="0"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4A4D87-B2F7-450A-B74D-24A053B6023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5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B0E51-BF23-453D-830F-E8B99DF88B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98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971553"/>
            <a:ext cx="4038600" cy="3623072"/>
          </a:xfrm>
        </p:spPr>
        <p:txBody>
          <a:bodyPr anchor="t" anchorCtr="0"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971553"/>
            <a:ext cx="4038600" cy="36230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B7FC8-8F0C-47CE-B7F0-F19F151CC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90"/>
            <a:ext cx="8229600" cy="43684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33200-409B-4D41-8AC4-FA1B628611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>
            <a:extLst>
              <a:ext uri="{FF2B5EF4-FFF2-40B4-BE49-F238E27FC236}">
                <a16:creationId xmlns="" xmlns:a16="http://schemas.microsoft.com/office/drawing/2014/main" id="{1C62ABE9-A858-BB4F-9A96-512315BADC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Holder 3">
            <a:extLst>
              <a:ext uri="{FF2B5EF4-FFF2-40B4-BE49-F238E27FC236}">
                <a16:creationId xmlns="" xmlns:a16="http://schemas.microsoft.com/office/drawing/2014/main" id="{67A0FCE7-9D37-144F-891B-A9CFD8412E4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57200" y="4783138"/>
            <a:ext cx="2103438" cy="2571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kumimoji="0" sz="18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A1EAB0D6-3F0A-4158-A039-245289AC9ECE}" type="datetimeFigureOut">
              <a:rPr lang="en-US">
                <a:latin typeface="Tahoma" pitchFamily="34" charset="0"/>
                <a:cs typeface="Arial" pitchFamily="34" charset="0"/>
              </a:rPr>
              <a:pPr eaLnBrk="0" hangingPunct="0">
                <a:defRPr/>
              </a:pPr>
              <a:t>7/28/2021</a:t>
            </a:fld>
            <a:endParaRPr lang="en-US">
              <a:latin typeface="Tahoma" pitchFamily="34" charset="0"/>
              <a:cs typeface="Arial" pitchFamily="34" charset="0"/>
            </a:endParaRPr>
          </a:p>
        </p:txBody>
      </p:sp>
      <p:sp>
        <p:nvSpPr>
          <p:cNvPr id="4" name="Holder 4">
            <a:extLst>
              <a:ext uri="{FF2B5EF4-FFF2-40B4-BE49-F238E27FC236}">
                <a16:creationId xmlns="" xmlns:a16="http://schemas.microsoft.com/office/drawing/2014/main" id="{F5F09109-38A4-C941-A788-BE93F438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marL="19050">
              <a:lnSpc>
                <a:spcPts val="925"/>
              </a:lnSpc>
              <a:defRPr sz="900" b="0">
                <a:solidFill>
                  <a:srgbClr val="8A8A8A"/>
                </a:solidFill>
                <a:latin typeface="Arial" pitchFamily="34" charset="0"/>
              </a:defRPr>
            </a:lvl1pPr>
          </a:lstStyle>
          <a:p>
            <a:fld id="{1A35453F-7FF9-4BF6-BA2B-F71CF3FB685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>
            <a:extLst>
              <a:ext uri="{FF2B5EF4-FFF2-40B4-BE49-F238E27FC236}">
                <a16:creationId xmlns="" xmlns:a16="http://schemas.microsoft.com/office/drawing/2014/main" id="{54724DC0-F3B0-9147-B387-DD2156B26C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>
            <a:extLst>
              <a:ext uri="{FF2B5EF4-FFF2-40B4-BE49-F238E27FC236}">
                <a16:creationId xmlns="" xmlns:a16="http://schemas.microsoft.com/office/drawing/2014/main" id="{6FC96F4F-42E7-F14D-B82C-0B04C66B823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57200" y="4783138"/>
            <a:ext cx="2103438" cy="2571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kumimoji="0" sz="18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C6AF0024-BAC9-4912-9BB1-AF63FA82A6CE}" type="datetimeFigureOut">
              <a:rPr lang="en-US">
                <a:latin typeface="Tahoma" pitchFamily="34" charset="0"/>
                <a:cs typeface="Arial" pitchFamily="34" charset="0"/>
              </a:rPr>
              <a:pPr eaLnBrk="0" hangingPunct="0">
                <a:defRPr/>
              </a:pPr>
              <a:t>7/28/2021</a:t>
            </a:fld>
            <a:endParaRPr lang="en-US">
              <a:latin typeface="Tahoma" pitchFamily="34" charset="0"/>
              <a:cs typeface="Arial" pitchFamily="34" charset="0"/>
            </a:endParaRPr>
          </a:p>
        </p:txBody>
      </p:sp>
      <p:sp>
        <p:nvSpPr>
          <p:cNvPr id="5" name="Holder 5">
            <a:extLst>
              <a:ext uri="{FF2B5EF4-FFF2-40B4-BE49-F238E27FC236}">
                <a16:creationId xmlns="" xmlns:a16="http://schemas.microsoft.com/office/drawing/2014/main" id="{DF22D0E1-A0F7-4C4B-9625-13EF27E05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E43217F6-155C-4E79-80CA-7A7F332C0DC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059582"/>
            <a:ext cx="7715200" cy="351038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446074D7-7B97-4C60-B38F-D77E1B39E8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ы булитов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059582"/>
            <a:ext cx="7715200" cy="3510389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Типы </a:t>
            </a:r>
            <a:r>
              <a:rPr lang="ru-RU" dirty="0" err="1" smtClean="0"/>
              <a:t>булитов</a:t>
            </a:r>
            <a:endParaRPr lang="ru-RU" dirty="0" smtClean="0"/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C01A9621-8A2F-4758-BDC8-0E9D01EDB1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89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171310"/>
            <a:ext cx="4032448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3381840"/>
            <a:ext cx="4032448" cy="77439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27585" y="357504"/>
            <a:ext cx="3590921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4677984"/>
            <a:ext cx="4032448" cy="21602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 userDrawn="1"/>
        </p:nvSpPr>
        <p:spPr>
          <a:xfrm>
            <a:off x="3890076" y="1"/>
            <a:ext cx="5253925" cy="51434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ru-RU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113588"/>
            <a:ext cx="3528392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2324119"/>
            <a:ext cx="3528392" cy="77439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48125" y="3867894"/>
            <a:ext cx="3590921" cy="754094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411510"/>
            <a:ext cx="2304256" cy="21602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>
            <a:spLocks noGrp="1"/>
          </p:cNvSpPr>
          <p:nvPr>
            <p:ph type="title"/>
          </p:nvPr>
        </p:nvSpPr>
        <p:spPr>
          <a:xfrm>
            <a:off x="2843808" y="195486"/>
            <a:ext cx="5486400" cy="432048"/>
          </a:xfrm>
        </p:spPr>
        <p:txBody>
          <a:bodyPr>
            <a:normAutofit/>
          </a:bodyPr>
          <a:lstStyle>
            <a:lvl1pPr algn="l">
              <a:defRPr sz="2000" b="1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412889"/>
            <a:ext cx="7678604" cy="431466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ru-RU" sz="1800">
              <a:solidFill>
                <a:prstClr val="whit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1653648"/>
            <a:ext cx="3528392" cy="172819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4245936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113588"/>
            <a:ext cx="2303462" cy="32385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1653648"/>
            <a:ext cx="3528392" cy="172819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4731990"/>
            <a:ext cx="2133600" cy="273844"/>
          </a:xfrm>
        </p:spPr>
        <p:txBody>
          <a:bodyPr/>
          <a:lstStyle/>
          <a:p>
            <a:fld id="{52F389DC-9E19-4EE8-A8D3-3244F47808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33008" y="3761872"/>
            <a:ext cx="3590921" cy="754094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113588"/>
            <a:ext cx="2303462" cy="32385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1653648"/>
            <a:ext cx="3528392" cy="172819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3972093"/>
            <a:ext cx="2133600" cy="2738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28.07.2021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4731990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167594"/>
            <a:ext cx="2303462" cy="32385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059582"/>
            <a:ext cx="7715200" cy="594066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E7F6E1B9-6978-49A0-B769-AA0B478E90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4776843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059582"/>
            <a:ext cx="3394720" cy="340237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EFB904C4-4AB9-4D84-8905-B291CF4EBD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4776843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79913" y="789552"/>
            <a:ext cx="4779603" cy="3867894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1" y="1418095"/>
            <a:ext cx="3773837" cy="2644399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kumimoji="0" lang="ru-RU" sz="14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17209395-9309-40E7-BD11-3D5233B4DE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4776843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79913" y="789552"/>
            <a:ext cx="4779603" cy="3867894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1" y="1383506"/>
            <a:ext cx="3097213" cy="2700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059656"/>
            <a:ext cx="3427412" cy="33480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167595"/>
            <a:ext cx="3888432" cy="3402377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C01A9621-8A2F-4758-BDC8-0E9D01EDB1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4776843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168003"/>
            <a:ext cx="3600450" cy="270033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C01A9621-8A2F-4758-BDC8-0E9D01EDB1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4776843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C01A9621-8A2F-4758-BDC8-0E9D01EDB1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4776843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059657"/>
            <a:ext cx="7704906" cy="3564731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C01A9621-8A2F-4758-BDC8-0E9D01EDB1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4776843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059656"/>
            <a:ext cx="7704906" cy="35099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>
            <a:spLocks noGrp="1"/>
          </p:cNvSpPr>
          <p:nvPr>
            <p:ph type="title"/>
          </p:nvPr>
        </p:nvSpPr>
        <p:spPr>
          <a:xfrm>
            <a:off x="2843808" y="195486"/>
            <a:ext cx="5486400" cy="43204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00" b="1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4767263"/>
            <a:ext cx="2133600" cy="273844"/>
          </a:xfrm>
        </p:spPr>
        <p:txBody>
          <a:bodyPr/>
          <a:lstStyle/>
          <a:p>
            <a:fld id="{C01A9621-8A2F-4758-BDC8-0E9D01EDB1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28.07.2021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4776843"/>
            <a:ext cx="3528392" cy="38719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ru-RU" sz="1000" dirty="0" smtClean="0">
                <a:solidFill>
                  <a:prstClr val="black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kumimoji="0" lang="ru-RU" sz="1000" dirty="0">
              <a:solidFill>
                <a:prstClr val="black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059656"/>
            <a:ext cx="7704906" cy="334803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113588"/>
            <a:ext cx="3528392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2324119"/>
            <a:ext cx="3528392" cy="77439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48125" y="3867894"/>
            <a:ext cx="3590921" cy="754094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411510"/>
            <a:ext cx="2304256" cy="21602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xmlns="" val="135067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екстов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059582"/>
            <a:ext cx="7715200" cy="351038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78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8612013" y="4915584"/>
            <a:ext cx="281409" cy="10818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66201">
              <a:lnSpc>
                <a:spcPts val="1267"/>
              </a:lnSpc>
              <a:defRPr/>
            </a:pPr>
            <a:fld id="{21747F3F-2E8A-4EAB-A46A-01A88D87E637}" type="slidenum">
              <a:rPr kumimoji="0" lang="en-US" sz="1200" smtClean="0">
                <a:solidFill>
                  <a:prstClr val="white">
                    <a:lumMod val="50000"/>
                  </a:prstClr>
                </a:solidFill>
                <a:latin typeface="Arial" pitchFamily="34" charset="0"/>
                <a:cs typeface="Arial" pitchFamily="34" charset="0"/>
              </a:rPr>
              <a:pPr algn="r" defTabSz="966201">
                <a:lnSpc>
                  <a:spcPts val="1267"/>
                </a:lnSpc>
                <a:defRPr/>
              </a:pPr>
              <a:t>‹#›</a:t>
            </a:fld>
            <a:endParaRPr kumimoji="0" lang="en-US" sz="12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54982" y="90719"/>
            <a:ext cx="8638443" cy="41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05" tIns="40403" rIns="80805" bIns="40403" rtlCol="0" anchor="ctr">
            <a:noAutofit/>
          </a:bodyPr>
          <a:lstStyle>
            <a:lvl1pPr>
              <a:lnSpc>
                <a:spcPct val="100000"/>
              </a:lnSpc>
              <a:defRPr lang="en-US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027874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6560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005577"/>
            <a:ext cx="4464496" cy="356439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8187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1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314459"/>
            <a:ext cx="7772400" cy="110251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514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71750"/>
            <a:ext cx="68580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5A3D34C8-DB59-154D-85BC-7C482414E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629400" y="4457700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800" b="1">
                <a:solidFill>
                  <a:srgbClr val="FF0000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5439DCD-E03A-DC4A-A96A-FB3EF339F4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80F9651D-61FE-F14A-AB7F-9CEA8B0781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4388" y="4837113"/>
            <a:ext cx="1981200" cy="249237"/>
          </a:xfrm>
        </p:spPr>
        <p:txBody>
          <a:bodyPr/>
          <a:lstStyle>
            <a:lvl1pPr>
              <a:defRPr/>
            </a:lvl1pPr>
          </a:lstStyle>
          <a:p>
            <a:fld id="{33ED1ACC-FC25-4DEB-B004-DB3ACE301F1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20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58DAD-901B-458D-ABB9-32ED36102E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71553"/>
            <a:ext cx="4038600" cy="3623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71553"/>
            <a:ext cx="4038600" cy="3623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65A7C-0400-4EF3-81F0-C06923DCAF1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4A80F-49D5-4A0D-A7D5-7D4BB906E8F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21" Type="http://schemas.openxmlformats.org/officeDocument/2006/relationships/slideLayout" Target="../slideLayouts/slideLayout25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theme" Target="../theme/theme8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799209-1D57-4852-A270-9062740836F5}" type="datetimeFigureOut">
              <a:rPr kumimoji="0" lang="fr-FR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28/07/2021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3CD679E-4CBD-4596-90B1-4D5738995340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473624" y="4315346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799209-1D57-4852-A270-9062740836F5}" type="datetimeFigureOut">
              <a:rPr kumimoji="0" lang="fr-FR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28/07/2021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3CD679E-4CBD-4596-90B1-4D5738995340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473624" y="4315346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799209-1D57-4852-A270-9062740836F5}" type="datetimeFigureOut">
              <a:rPr kumimoji="0" lang="fr-FR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28/07/2021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3CD679E-4CBD-4596-90B1-4D5738995340}" type="slidenum">
              <a:rPr kumimoji="0"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473624" y="4315345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8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A7CFA-0ED8-4784-B64B-348B62BD0EEA}" type="datetimeFigureOut">
              <a:rPr kumimoji="0" lang="ru-RU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28.07.2021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1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7107-520D-476D-9A11-E13F505458D6}" type="slidenum">
              <a:rPr kumimoji="0" lang="ru-RU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8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1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A7CFA-0ED8-4784-B64B-348B62BD0EEA}" type="datetimeFigureOut">
              <a:rPr kumimoji="0" lang="ru-RU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28.07.2021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1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7107-520D-476D-9A11-E13F505458D6}" type="slidenum">
              <a:rPr kumimoji="0" lang="ru-RU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A7CFA-0ED8-4784-B64B-348B62BD0EEA}" type="datetimeFigureOut">
              <a:rPr kumimoji="0" lang="ru-RU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28.07.2021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7107-520D-476D-9A11-E13F505458D6}" type="slidenum">
              <a:rPr kumimoji="0" lang="ru-RU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Logo_pobed.png"/>
          <p:cNvPicPr>
            <a:picLocks noChangeAspect="1"/>
          </p:cNvPicPr>
          <p:nvPr userDrawn="1"/>
        </p:nvPicPr>
        <p:blipFill>
          <a:blip r:embed="rId2" cstate="print">
            <a:lum contrast="62000"/>
          </a:blip>
          <a:stretch>
            <a:fillRect/>
          </a:stretch>
        </p:blipFill>
        <p:spPr>
          <a:xfrm>
            <a:off x="8388424" y="123478"/>
            <a:ext cx="601552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0913"/>
            <a:ext cx="82296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750470" name="Rectangle 6">
            <a:extLst>
              <a:ext uri="{FF2B5EF4-FFF2-40B4-BE49-F238E27FC236}">
                <a16:creationId xmlns="" xmlns:a16="http://schemas.microsoft.com/office/drawing/2014/main" id="{A2E7628B-8D6A-A248-A8EC-BF7C9A1865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50471" name="Rectangle 7">
            <a:extLst>
              <a:ext uri="{FF2B5EF4-FFF2-40B4-BE49-F238E27FC236}">
                <a16:creationId xmlns="" xmlns:a16="http://schemas.microsoft.com/office/drawing/2014/main" id="{B5105028-57F9-5B4A-A6E3-15B863E10A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3888" y="4837113"/>
            <a:ext cx="19812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800" b="1">
                <a:solidFill>
                  <a:srgbClr val="FF0000"/>
                </a:solidFill>
              </a:defRPr>
            </a:lvl1pPr>
          </a:lstStyle>
          <a:p>
            <a:fld id="{E6A6984E-CE4B-4548-8D4E-2212E5ABB78F}" type="slidenum">
              <a:rPr lang="ru-RU" altLang="ru-RU">
                <a:latin typeface="Tahoma" pitchFamily="34" charset="0"/>
                <a:cs typeface="Arial" pitchFamily="34" charset="0"/>
              </a:rPr>
              <a:pPr/>
              <a:t>‹#›</a:t>
            </a:fld>
            <a:endParaRPr lang="ru-RU" altLang="ru-RU">
              <a:latin typeface="Tahoma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  <p:sldLayoutId id="2147483735" r:id="rId20"/>
    <p:sldLayoutId id="2147483736" r:id="rId2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292929"/>
          </a:solidFill>
          <a:latin typeface="+mj-lt"/>
          <a:ea typeface="Arial" charset="0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292929"/>
          </a:solidFill>
          <a:latin typeface="Tahoma" pitchFamily="34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292929"/>
          </a:solidFill>
          <a:latin typeface="Tahoma" pitchFamily="34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292929"/>
          </a:solidFill>
          <a:latin typeface="Tahoma" pitchFamily="34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292929"/>
          </a:solidFill>
          <a:latin typeface="Tahoma" pitchFamily="34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92929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92929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92929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9292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292929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292929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292929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292929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292929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9292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0A6F5B6-0779-414D-AD4B-2629AC442E8D}" type="datetimeFigureOut">
              <a:rPr kumimoji="0"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28.07.2021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A4D1AC2-DB3A-44E5-BAA1-B1713F7756AA}" type="slidenum">
              <a:rPr kumimoji="0"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8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  <p:sldLayoutId id="2147483755" r:id="rId18"/>
    <p:sldLayoutId id="2147483756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aratov.gov.ru/gov/auth/mineconom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%20mineconomy@saratov.gov.ru" TargetMode="Externa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3"/>
          <p:cNvSpPr>
            <a:spLocks/>
          </p:cNvSpPr>
          <p:nvPr/>
        </p:nvSpPr>
        <p:spPr bwMode="hidden">
          <a:xfrm rot="10800000">
            <a:off x="-22225" y="1034653"/>
            <a:ext cx="9166225" cy="4137422"/>
          </a:xfrm>
          <a:custGeom>
            <a:avLst/>
            <a:gdLst>
              <a:gd name="T0" fmla="*/ 5311 w 5328"/>
              <a:gd name="T1" fmla="*/ 3209 h 3689"/>
              <a:gd name="T2" fmla="*/ 0 w 5328"/>
              <a:gd name="T3" fmla="*/ 3689 h 3689"/>
              <a:gd name="T4" fmla="*/ 0 w 5328"/>
              <a:gd name="T5" fmla="*/ 9 h 3689"/>
              <a:gd name="T6" fmla="*/ 5328 w 5328"/>
              <a:gd name="T7" fmla="*/ 0 h 3689"/>
              <a:gd name="T8" fmla="*/ 5311 w 5328"/>
              <a:gd name="T9" fmla="*/ 3209 h 3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8" h="3689">
                <a:moveTo>
                  <a:pt x="5311" y="3209"/>
                </a:moveTo>
                <a:lnTo>
                  <a:pt x="0" y="3689"/>
                </a:lnTo>
                <a:lnTo>
                  <a:pt x="0" y="9"/>
                </a:lnTo>
                <a:lnTo>
                  <a:pt x="5328" y="0"/>
                </a:lnTo>
                <a:lnTo>
                  <a:pt x="5311" y="3209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266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1276846"/>
            <a:ext cx="9144000" cy="2159000"/>
          </a:xfrm>
        </p:spPr>
        <p:txBody>
          <a:bodyPr/>
          <a:lstStyle/>
          <a:p>
            <a:pPr algn="ctr"/>
            <a:r>
              <a:rPr lang="ru-RU" altLang="ru-RU" sz="2800" dirty="0" smtClean="0">
                <a:solidFill>
                  <a:srgbClr val="008AD6"/>
                </a:solidFill>
                <a:cs typeface="Arial" pitchFamily="34" charset="0"/>
              </a:rPr>
              <a:t>Прием заявок на участие в конкурсе </a:t>
            </a:r>
            <a:br>
              <a:rPr lang="ru-RU" altLang="ru-RU" sz="2800" dirty="0" smtClean="0">
                <a:solidFill>
                  <a:srgbClr val="008AD6"/>
                </a:solidFill>
                <a:cs typeface="Arial" pitchFamily="34" charset="0"/>
              </a:rPr>
            </a:br>
            <a:r>
              <a:rPr lang="ru-RU" altLang="ru-RU" sz="2800" dirty="0" smtClean="0">
                <a:solidFill>
                  <a:srgbClr val="008AD6"/>
                </a:solidFill>
                <a:cs typeface="Arial" pitchFamily="34" charset="0"/>
              </a:rPr>
              <a:t>для определения получателя субсидии </a:t>
            </a:r>
            <a:br>
              <a:rPr lang="ru-RU" altLang="ru-RU" sz="2800" dirty="0" smtClean="0">
                <a:solidFill>
                  <a:srgbClr val="008AD6"/>
                </a:solidFill>
                <a:cs typeface="Arial" pitchFamily="34" charset="0"/>
              </a:rPr>
            </a:br>
            <a:r>
              <a:rPr lang="ru-RU" altLang="ru-RU" sz="2800" dirty="0" smtClean="0">
                <a:solidFill>
                  <a:srgbClr val="008AD6"/>
                </a:solidFill>
                <a:cs typeface="Arial" pitchFamily="34" charset="0"/>
              </a:rPr>
              <a:t>на возмещение части затрат субъектам малого и среднего предпринимательства на развитие лизинга основных средств</a:t>
            </a: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23850" y="3148013"/>
            <a:ext cx="84963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endParaRPr kumimoji="0" lang="ru-RU" altLang="ru-RU" sz="1800" b="1">
              <a:solidFill>
                <a:srgbClr val="000000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altLang="ru-RU" sz="2400">
              <a:solidFill>
                <a:srgbClr val="000000"/>
              </a:solidFill>
              <a:latin typeface="Tahoma" pitchFamily="34" charset="0"/>
              <a:cs typeface="Arial" pitchFamily="34" charset="0"/>
            </a:endParaRPr>
          </a:p>
        </p:txBody>
      </p:sp>
      <p:pic>
        <p:nvPicPr>
          <p:cNvPr id="8" name="Picture 2" descr="C:\Users\SuharevaTA\Desktop\Пр-во 28.05.2015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2495"/>
            <a:ext cx="594064" cy="101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5220072" y="987574"/>
            <a:ext cx="3672408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Министерство экономического развития Саратовской области</a:t>
            </a:r>
          </a:p>
        </p:txBody>
      </p:sp>
      <p:sp>
        <p:nvSpPr>
          <p:cNvPr id="21" name="Freeform 5"/>
          <p:cNvSpPr/>
          <p:nvPr/>
        </p:nvSpPr>
        <p:spPr>
          <a:xfrm>
            <a:off x="433390" y="195486"/>
            <a:ext cx="8459090" cy="432048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DD6251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kumimoji="0" lang="ru-RU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Прием заявок на получение субсидии в 2021 году </a:t>
            </a:r>
            <a:endParaRPr kumimoji="0"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6"/>
          <p:cNvSpPr txBox="1">
            <a:spLocks noChangeArrowheads="1"/>
          </p:cNvSpPr>
          <p:nvPr/>
        </p:nvSpPr>
        <p:spPr>
          <a:xfrm>
            <a:off x="251520" y="987574"/>
            <a:ext cx="4104456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Кто осуществляет прием заявок?</a:t>
            </a:r>
          </a:p>
        </p:txBody>
      </p:sp>
      <p:sp>
        <p:nvSpPr>
          <p:cNvPr id="24" name="Rectangle 6"/>
          <p:cNvSpPr txBox="1">
            <a:spLocks noChangeArrowheads="1"/>
          </p:cNvSpPr>
          <p:nvPr/>
        </p:nvSpPr>
        <p:spPr>
          <a:xfrm>
            <a:off x="251520" y="2715766"/>
            <a:ext cx="4104456" cy="6480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Кем и где осуществляется прием заявок?</a:t>
            </a:r>
          </a:p>
        </p:txBody>
      </p:sp>
      <p:sp>
        <p:nvSpPr>
          <p:cNvPr id="25" name="Rectangle 6"/>
          <p:cNvSpPr txBox="1">
            <a:spLocks noChangeArrowheads="1"/>
          </p:cNvSpPr>
          <p:nvPr/>
        </p:nvSpPr>
        <p:spPr>
          <a:xfrm>
            <a:off x="251520" y="1779662"/>
            <a:ext cx="4104456" cy="6480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Когда осуществляется прием заявок?</a:t>
            </a:r>
          </a:p>
        </p:txBody>
      </p:sp>
      <p:sp>
        <p:nvSpPr>
          <p:cNvPr id="41" name="Стрелка вправо 40"/>
          <p:cNvSpPr/>
          <p:nvPr/>
        </p:nvSpPr>
        <p:spPr>
          <a:xfrm>
            <a:off x="4499992" y="1006998"/>
            <a:ext cx="432048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499992" y="1851670"/>
            <a:ext cx="432048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499992" y="2735190"/>
            <a:ext cx="432048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>
          <a:xfrm>
            <a:off x="5220072" y="1779662"/>
            <a:ext cx="3672408" cy="864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со </a:t>
            </a:r>
            <a:r>
              <a:rPr kumimoji="0" lang="ru-RU" altLang="ru-RU" b="1" dirty="0" smtClean="0">
                <a:solidFill>
                  <a:srgbClr val="C93A07"/>
                </a:solidFill>
                <a:latin typeface="Tahoma (Заголовки)"/>
                <a:ea typeface="+mj-ea"/>
                <a:cs typeface="Arial" pitchFamily="34" charset="0"/>
              </a:rPr>
              <a:t>2 августа 2021 года </a:t>
            </a:r>
          </a:p>
          <a:p>
            <a:pPr lvl="0" algn="ctr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C93A07"/>
                </a:solidFill>
                <a:latin typeface="Tahoma (Заголовки)"/>
                <a:ea typeface="+mj-ea"/>
                <a:cs typeface="Arial" pitchFamily="34" charset="0"/>
              </a:rPr>
              <a:t>по 26 августа 2021 года </a:t>
            </a:r>
          </a:p>
          <a:p>
            <a:pPr lvl="0" algn="ctr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с 9.00 до 18.00 часов</a:t>
            </a:r>
          </a:p>
        </p:txBody>
      </p:sp>
      <p:sp>
        <p:nvSpPr>
          <p:cNvPr id="31" name="Rectangle 6"/>
          <p:cNvSpPr txBox="1">
            <a:spLocks noChangeArrowheads="1"/>
          </p:cNvSpPr>
          <p:nvPr/>
        </p:nvSpPr>
        <p:spPr>
          <a:xfrm>
            <a:off x="5220072" y="2859782"/>
            <a:ext cx="3672408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algn="ctr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Прием заявок осуществляется сотрудниками министерства </a:t>
            </a:r>
            <a:b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</a:b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по предварительной записи </a:t>
            </a:r>
            <a:b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</a:b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по адресу г. Саратов, </a:t>
            </a:r>
            <a:b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</a:b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ул. Московская 72, ком. 903. </a:t>
            </a:r>
            <a:b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</a:b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Запись на подачу заявок осуществляется по телефонам</a:t>
            </a:r>
            <a:r>
              <a:rPr kumimoji="0" lang="ru-RU" altLang="ru-RU" b="1" dirty="0" smtClean="0">
                <a:solidFill>
                  <a:srgbClr val="C93A07"/>
                </a:solidFill>
                <a:latin typeface="Tahoma (Заголовки)"/>
                <a:ea typeface="+mj-ea"/>
                <a:cs typeface="Arial" pitchFamily="34" charset="0"/>
              </a:rPr>
              <a:t>: 26-45-70, 26-14-86, 26-24-32 </a:t>
            </a:r>
          </a:p>
        </p:txBody>
      </p:sp>
      <p:sp>
        <p:nvSpPr>
          <p:cNvPr id="32" name="Rectangle 6"/>
          <p:cNvSpPr txBox="1">
            <a:spLocks noChangeArrowheads="1"/>
          </p:cNvSpPr>
          <p:nvPr/>
        </p:nvSpPr>
        <p:spPr>
          <a:xfrm>
            <a:off x="467544" y="3939902"/>
            <a:ext cx="4392488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400" b="1" i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При подаче заявки в министерство необходимо использовать средства индивидуальной защиты – лицевые маски</a:t>
            </a:r>
          </a:p>
        </p:txBody>
      </p:sp>
    </p:spTree>
    <p:extLst>
      <p:ext uri="{BB962C8B-B14F-4D97-AF65-F5344CB8AC3E}">
        <p14:creationId xmlns:p14="http://schemas.microsoft.com/office/powerpoint/2010/main" xmlns="" val="38078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5"/>
          <p:cNvSpPr/>
          <p:nvPr/>
        </p:nvSpPr>
        <p:spPr>
          <a:xfrm>
            <a:off x="433390" y="195486"/>
            <a:ext cx="8459090" cy="432048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DD6251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kumimoji="0" lang="ru-RU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Результат предоставления субсидии в 2021 году </a:t>
            </a:r>
            <a:endParaRPr kumimoji="0"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6"/>
          <p:cNvSpPr txBox="1">
            <a:spLocks noChangeArrowheads="1"/>
          </p:cNvSpPr>
          <p:nvPr/>
        </p:nvSpPr>
        <p:spPr>
          <a:xfrm>
            <a:off x="251520" y="1347614"/>
            <a:ext cx="8280920" cy="26642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24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Создание в 2021 году получателем субсидии после даты подачи заявления на участие в конкурсе </a:t>
            </a:r>
            <a:br>
              <a:rPr kumimoji="0" lang="ru-RU" altLang="ru-RU" sz="24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</a:br>
            <a:r>
              <a:rPr kumimoji="0" lang="ru-RU" altLang="ru-RU" sz="24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и не позднее 31 декабря 2021 года </a:t>
            </a:r>
            <a:r>
              <a:rPr kumimoji="0" lang="ru-RU" altLang="ru-RU" sz="2400" b="1" dirty="0" smtClean="0">
                <a:solidFill>
                  <a:srgbClr val="C93A07"/>
                </a:solidFill>
                <a:latin typeface="Tahoma (Заголовки)"/>
                <a:ea typeface="+mj-ea"/>
                <a:cs typeface="Arial" pitchFamily="34" charset="0"/>
              </a:rPr>
              <a:t>новых рабочих мест</a:t>
            </a:r>
            <a:r>
              <a:rPr kumimoji="0" lang="ru-RU" altLang="ru-RU" sz="24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, входящих в списочный состав работников получателя субсидии, в количестве </a:t>
            </a:r>
            <a:r>
              <a:rPr kumimoji="0" lang="ru-RU" altLang="ru-RU" sz="2400" b="1" dirty="0" smtClean="0">
                <a:solidFill>
                  <a:srgbClr val="C93A07"/>
                </a:solidFill>
                <a:latin typeface="Tahoma (Заголовки)"/>
                <a:ea typeface="+mj-ea"/>
                <a:cs typeface="Arial" pitchFamily="34" charset="0"/>
              </a:rPr>
              <a:t>не менее 5% от среднесписочной численности работников</a:t>
            </a:r>
            <a:r>
              <a:rPr kumimoji="0" lang="ru-RU" altLang="ru-RU" sz="24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 получателя субсидии за 2020 год</a:t>
            </a:r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4202248" y="709254"/>
            <a:ext cx="432048" cy="700656"/>
          </a:xfrm>
          <a:prstGeom prst="rightArrow">
            <a:avLst>
              <a:gd name="adj1" fmla="val 50000"/>
              <a:gd name="adj2" fmla="val 4338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3635896" y="4155926"/>
            <a:ext cx="4392488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400" b="1" i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При невыполнении результата получатель субсидии должен будет осуществить ее возврат в 2022 году в полном объеме</a:t>
            </a:r>
          </a:p>
        </p:txBody>
      </p:sp>
    </p:spTree>
    <p:extLst>
      <p:ext uri="{BB962C8B-B14F-4D97-AF65-F5344CB8AC3E}">
        <p14:creationId xmlns:p14="http://schemas.microsoft.com/office/powerpoint/2010/main" xmlns="" val="38078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5"/>
          <p:cNvSpPr/>
          <p:nvPr/>
        </p:nvSpPr>
        <p:spPr>
          <a:xfrm>
            <a:off x="433390" y="195486"/>
            <a:ext cx="8459090" cy="432048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DD6251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kumimoji="0" lang="ru-RU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Размер и направления субсидии  в 2021 году </a:t>
            </a:r>
            <a:endParaRPr kumimoji="0"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2483768" y="915566"/>
            <a:ext cx="504056" cy="57606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251520" y="915566"/>
            <a:ext cx="2160240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размер субсидии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179512" y="1923678"/>
            <a:ext cx="2232248" cy="12241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основные  </a:t>
            </a: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средства, </a:t>
            </a: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подлежащие субсидированию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3059832" y="843558"/>
            <a:ext cx="5832648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C93A07"/>
                </a:solidFill>
                <a:latin typeface="Tahoma (Заголовки)"/>
                <a:cs typeface="Arial" pitchFamily="34" charset="0"/>
              </a:rPr>
              <a:t>90% от суммы фактически уплаченного первого лизингового взноса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, но не более 2 млн. рублей.  Субсидируются только затраты по уплате первого лизингового взноса, произведенные </a:t>
            </a:r>
            <a:r>
              <a:rPr kumimoji="0" lang="ru-RU" altLang="ru-RU" b="1" dirty="0" smtClean="0">
                <a:solidFill>
                  <a:srgbClr val="DD6251"/>
                </a:solidFill>
                <a:latin typeface="Tahoma (Заголовки)"/>
                <a:cs typeface="Arial" pitchFamily="34" charset="0"/>
              </a:rPr>
              <a:t>в 2021 году</a:t>
            </a:r>
            <a:endParaRPr kumimoji="0" lang="ru-RU" altLang="ru-RU" b="1" dirty="0" smtClean="0">
              <a:solidFill>
                <a:srgbClr val="DD6251"/>
              </a:solidFill>
              <a:latin typeface="Tahoma (Заголовки)"/>
              <a:ea typeface="+mj-ea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483768" y="2211710"/>
            <a:ext cx="504056" cy="57606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3059832" y="1995686"/>
            <a:ext cx="568863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относящиеся к группам «машины и оборудование», «средства транспортные», «инвентарь производственный и хозяйственный», «сооружения и передаточные устройства» </a:t>
            </a:r>
            <a:r>
              <a:rPr kumimoji="0" lang="en-US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II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-</a:t>
            </a:r>
            <a:r>
              <a:rPr kumimoji="0" lang="en-US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X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 амортизационных групп в соответствии с постановлением Правительства РФ № 1 от 01.01.2002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79512" y="3507854"/>
            <a:ext cx="2232248" cy="12241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основные  </a:t>
            </a: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средства, </a:t>
            </a:r>
            <a:r>
              <a:rPr kumimoji="0" lang="ru-RU" altLang="ru-RU" sz="1800" b="1" dirty="0" smtClean="0">
                <a:solidFill>
                  <a:srgbClr val="DD6251"/>
                </a:solidFill>
                <a:latin typeface="Tahoma (Заголовки)"/>
                <a:ea typeface="+mj-ea"/>
                <a:cs typeface="Arial" pitchFamily="34" charset="0"/>
              </a:rPr>
              <a:t>запрещенные</a:t>
            </a: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 к субсидированию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483768" y="3795886"/>
            <a:ext cx="504056" cy="57606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3059832" y="3579862"/>
            <a:ext cx="5688632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algn="just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относящиеся к </a:t>
            </a:r>
            <a:r>
              <a:rPr kumimoji="0" lang="en-US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I 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амортизационной группе, </a:t>
            </a:r>
            <a:r>
              <a:rPr kumimoji="0" lang="ru-RU" altLang="ru-RU" b="1" dirty="0" smtClean="0">
                <a:solidFill>
                  <a:srgbClr val="C93A07"/>
                </a:solidFill>
                <a:latin typeface="Tahoma (Заголовки)"/>
                <a:cs typeface="Arial" pitchFamily="34" charset="0"/>
              </a:rPr>
              <a:t>легковые автомобили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cs typeface="Arial" pitchFamily="34" charset="0"/>
              </a:rPr>
              <a:t>, воздушные суда, яхты, лодки и прочее, живые животные,  культивируемые ресурсы животного  и растительного происхождения, </a:t>
            </a:r>
            <a:r>
              <a:rPr kumimoji="0" lang="ru-RU" altLang="ru-RU" b="1" dirty="0" smtClean="0">
                <a:solidFill>
                  <a:srgbClr val="C93A07"/>
                </a:solidFill>
                <a:latin typeface="Tahoma (Заголовки)"/>
                <a:cs typeface="Arial" pitchFamily="34" charset="0"/>
              </a:rPr>
              <a:t>торговое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8078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>
          <a:xfrm>
            <a:off x="3851920" y="843558"/>
            <a:ext cx="504056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Оценивает заявки участников конкурса </a:t>
            </a:r>
            <a:r>
              <a:rPr kumimoji="0" lang="ru-RU" altLang="ru-RU" b="1" dirty="0" smtClean="0">
                <a:solidFill>
                  <a:srgbClr val="C93A07"/>
                </a:solidFill>
                <a:latin typeface="Tahoma (Заголовки)"/>
                <a:ea typeface="+mj-ea"/>
                <a:cs typeface="Arial" pitchFamily="34" charset="0"/>
              </a:rPr>
              <a:t>конкурсная комиссия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, состав которой формируется из представителей органов исполнительной власти, общественных организаций предпринимателей, членов общественного совета при министерстве экономического развития</a:t>
            </a:r>
          </a:p>
        </p:txBody>
      </p:sp>
      <p:sp>
        <p:nvSpPr>
          <p:cNvPr id="21" name="Freeform 5"/>
          <p:cNvSpPr/>
          <p:nvPr/>
        </p:nvSpPr>
        <p:spPr>
          <a:xfrm>
            <a:off x="433390" y="195486"/>
            <a:ext cx="8459090" cy="432048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DD6251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kumimoji="0" lang="ru-RU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Предоставление субсидии в 2021 году </a:t>
            </a:r>
            <a:endParaRPr kumimoji="0"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6"/>
          <p:cNvSpPr txBox="1">
            <a:spLocks noChangeArrowheads="1"/>
          </p:cNvSpPr>
          <p:nvPr/>
        </p:nvSpPr>
        <p:spPr>
          <a:xfrm>
            <a:off x="251520" y="915566"/>
            <a:ext cx="2736304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на конкурсной основе</a:t>
            </a:r>
          </a:p>
        </p:txBody>
      </p:sp>
      <p:sp>
        <p:nvSpPr>
          <p:cNvPr id="24" name="Rectangle 6"/>
          <p:cNvSpPr txBox="1">
            <a:spLocks noChangeArrowheads="1"/>
          </p:cNvSpPr>
          <p:nvPr/>
        </p:nvSpPr>
        <p:spPr>
          <a:xfrm>
            <a:off x="683568" y="4011910"/>
            <a:ext cx="6768752" cy="720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4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Получатели - набравшие наибольшее количество баллов или равное количество, но подавшие заявку ранее  (в пределах выделенных средств)</a:t>
            </a:r>
          </a:p>
        </p:txBody>
      </p:sp>
      <p:sp>
        <p:nvSpPr>
          <p:cNvPr id="25" name="Rectangle 6"/>
          <p:cNvSpPr txBox="1">
            <a:spLocks noChangeArrowheads="1"/>
          </p:cNvSpPr>
          <p:nvPr/>
        </p:nvSpPr>
        <p:spPr>
          <a:xfrm>
            <a:off x="251520" y="3003798"/>
            <a:ext cx="2808312" cy="6480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just"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критерии оценки</a:t>
            </a:r>
          </a:p>
        </p:txBody>
      </p:sp>
      <p:sp>
        <p:nvSpPr>
          <p:cNvPr id="41" name="Стрелка вправо 40"/>
          <p:cNvSpPr/>
          <p:nvPr/>
        </p:nvSpPr>
        <p:spPr>
          <a:xfrm>
            <a:off x="3275856" y="987574"/>
            <a:ext cx="432048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3203848" y="3003798"/>
            <a:ext cx="432048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>
          <a:xfrm>
            <a:off x="3851920" y="2859782"/>
            <a:ext cx="5040560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сфера ведения бизнеса, сохранение/создание рабочих мест, 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уровень </a:t>
            </a:r>
            <a:r>
              <a:rPr kumimoji="0" lang="ru-RU" altLang="ru-RU" b="1" dirty="0" err="1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з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/</a:t>
            </a:r>
            <a:r>
              <a:rPr kumimoji="0" lang="ru-RU" altLang="ru-RU" b="1" dirty="0" err="1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п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, характеристика </a:t>
            </a:r>
            <a:r>
              <a:rPr kumimoji="0" lang="ru-RU" altLang="ru-RU" b="1" dirty="0" smtClean="0">
                <a:solidFill>
                  <a:srgbClr val="008AD6"/>
                </a:solidFill>
                <a:latin typeface="Tahoma (Заголовки)"/>
                <a:ea typeface="+mj-ea"/>
                <a:cs typeface="Arial" pitchFamily="34" charset="0"/>
              </a:rPr>
              <a:t>оборудования, участие в национальных проектах</a:t>
            </a:r>
          </a:p>
        </p:txBody>
      </p:sp>
    </p:spTree>
    <p:extLst>
      <p:ext uri="{BB962C8B-B14F-4D97-AF65-F5344CB8AC3E}">
        <p14:creationId xmlns:p14="http://schemas.microsoft.com/office/powerpoint/2010/main" xmlns="" val="38078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843558"/>
            <a:ext cx="3528392" cy="2615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5"/>
          <p:cNvSpPr/>
          <p:nvPr/>
        </p:nvSpPr>
        <p:spPr>
          <a:xfrm>
            <a:off x="433390" y="195486"/>
            <a:ext cx="8459090" cy="378042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DD6251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kumimoji="0" lang="ru-RU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Документы, необходимые для участия в конкурсе</a:t>
            </a:r>
            <a:endParaRPr kumimoji="0"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84355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Arial" pitchFamily="34" charset="0"/>
                <a:cs typeface="Arial" pitchFamily="34" charset="0"/>
              </a:rPr>
              <a:t>Перечень и формы документов размещены </a:t>
            </a:r>
            <a:r>
              <a:rPr kumimoji="0" lang="ru-RU" altLang="ru-RU" sz="1800" b="1" dirty="0" smtClean="0">
                <a:solidFill>
                  <a:srgbClr val="C93A07"/>
                </a:solidFill>
                <a:latin typeface="Arial" pitchFamily="34" charset="0"/>
                <a:cs typeface="Arial" pitchFamily="34" charset="0"/>
              </a:rPr>
              <a:t>на сайте министерства экономического развития области по адресу: </a:t>
            </a:r>
            <a:r>
              <a:rPr kumimoji="0" lang="en-US" altLang="ru-RU" sz="1800" b="1" dirty="0" smtClean="0">
                <a:solidFill>
                  <a:srgbClr val="C93A07"/>
                </a:solidFill>
                <a:latin typeface="Arial" pitchFamily="34" charset="0"/>
                <a:cs typeface="Arial" pitchFamily="34" charset="0"/>
                <a:hlinkClick r:id="rId3"/>
              </a:rPr>
              <a:t>https://saratov.gov.ru/gov/auth/mineconom/</a:t>
            </a:r>
            <a:r>
              <a:rPr kumimoji="0" lang="ru-RU" altLang="ru-RU" sz="1800" b="1" dirty="0" smtClean="0">
                <a:solidFill>
                  <a:srgbClr val="C93A0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раздел «Функции и задачи»/  </a:t>
            </a:r>
          </a:p>
          <a:p>
            <a:pPr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раздел «Развитие предпринимательства»/ </a:t>
            </a:r>
          </a:p>
          <a:p>
            <a:pPr fontAlgn="auto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раздел «Конкурс на предоставление из областного бюджета субсидии на возмещение части затрат субъектам малого и среднего предпринимательства на развитие лизинга основных средств»</a:t>
            </a:r>
          </a:p>
        </p:txBody>
      </p:sp>
    </p:spTree>
    <p:extLst>
      <p:ext uri="{BB962C8B-B14F-4D97-AF65-F5344CB8AC3E}">
        <p14:creationId xmlns:p14="http://schemas.microsoft.com/office/powerpoint/2010/main" xmlns="" val="38078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5"/>
          <p:cNvSpPr/>
          <p:nvPr/>
        </p:nvSpPr>
        <p:spPr>
          <a:xfrm>
            <a:off x="433390" y="195486"/>
            <a:ext cx="8459090" cy="432048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DD6251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kumimoji="0" lang="ru-RU" sz="2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Перечень документов для участия в конкурсе в 2021 году</a:t>
            </a:r>
            <a:endParaRPr kumimoji="0" lang="en-US" sz="2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843558"/>
            <a:ext cx="4392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1. заявление на участие в конкурсе 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2. технико-экономическое обоснование приобретения ОС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3. справка об отсутствии задолженности по уплате налогов на 1 августа 2021 года (по собственной инициативе)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4. копии формы по КНД 1151111 «Расчет по страховым взносам» (сведения) за 2020 год (по собственной инициативе)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5. копия формы по КНД 1110018 «Сведения о среднесписочной численности работников за предшествующий календарный год» за 2019 год (по собственной инициативе)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6. копия формы по КНД 1151100 «Расчет сумм налога на доходы физических лиц, исчисленных и удержанных налоговым агентом» (сведения) за 2020 год (по собственной инициативе)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7. справка на бланке (в свободной форме) о том, что по состоянию на 1 августа 2021 года, участник конкурса не находится в процессе реорганизации, ликвидации, не введена процедура банкротства, деятельность не приостановлена в порядке, предусмотренном законодательством РФ; участник конкурса не прекратил деятельность в качестве ИП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8. копия(и) договора(</a:t>
            </a:r>
            <a:r>
              <a:rPr lang="ru-RU" sz="1200" dirty="0" err="1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ов</a:t>
            </a: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) финансовой аренды (лизинга) и дополнительных соглашений к нему (к ним), заключенного(</a:t>
            </a:r>
            <a:r>
              <a:rPr lang="ru-RU" sz="1200" dirty="0" err="1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ых</a:t>
            </a: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) участником конкурса, заверенная(</a:t>
            </a:r>
            <a:r>
              <a:rPr lang="ru-RU" sz="1200" dirty="0" err="1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ые</a:t>
            </a: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) лизинговой организацией</a:t>
            </a:r>
            <a:endParaRPr lang="ru-RU" sz="1200" dirty="0">
              <a:solidFill>
                <a:srgbClr val="003399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843558"/>
            <a:ext cx="41764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9. копии документов, подтверждающих факт приобретения основных средств по договору(</a:t>
            </a:r>
            <a:r>
              <a:rPr lang="ru-RU" sz="1200" dirty="0" err="1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ам</a:t>
            </a: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) лизинга 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10. копии документов, подтверждающих год выпуска основных средств и стоимость предмета лизинга 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11. документ, подтверждающий фактически произведенные затраты - справка (справки) лизинговой организации о сумме начисленного и фактически уплаченного первого взноса (аванса) при заключении договора(</a:t>
            </a:r>
            <a:r>
              <a:rPr lang="ru-RU" sz="1200" dirty="0" err="1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ов</a:t>
            </a: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) лизинга основных средств 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12. расчетный размер субсидии 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13. </a:t>
            </a: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справка </a:t>
            </a: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на бланке (в свободной форме) о том, что участник конкурса являлся на региональном уровне получателем поддержки в рамках национальных проектов. Справка предоставляется участником конкурса, в случае если участник конкурса является получателем поддержки в рамках национальных проектов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14. обязательство о создании в 2021 году и не позднее 31 </a:t>
            </a: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декабря 2021 </a:t>
            </a: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года новых рабочих мест в количестве не менее 5% от среднесписочной численности работников за 2020 год</a:t>
            </a:r>
          </a:p>
          <a:p>
            <a:pPr indent="180975" algn="just">
              <a:spcAft>
                <a:spcPts val="0"/>
              </a:spcAft>
            </a:pPr>
            <a:r>
              <a:rPr lang="ru-RU" sz="1200" dirty="0" smtClean="0">
                <a:solidFill>
                  <a:srgbClr val="003399"/>
                </a:solidFill>
                <a:latin typeface="Times New Roman"/>
                <a:ea typeface="Calibri"/>
                <a:cs typeface="Times New Roman"/>
              </a:rPr>
              <a:t>15. копия штатного расписания участника конкурса, действующего на дату подачи заявления на участие в конкурсе</a:t>
            </a:r>
          </a:p>
        </p:txBody>
      </p:sp>
    </p:spTree>
    <p:extLst>
      <p:ext uri="{BB962C8B-B14F-4D97-AF65-F5344CB8AC3E}">
        <p14:creationId xmlns:p14="http://schemas.microsoft.com/office/powerpoint/2010/main" xmlns="" val="38078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5"/>
          <p:cNvSpPr/>
          <p:nvPr/>
        </p:nvSpPr>
        <p:spPr>
          <a:xfrm>
            <a:off x="433390" y="195486"/>
            <a:ext cx="8459090" cy="378042"/>
          </a:xfrm>
          <a:custGeom>
            <a:avLst/>
            <a:gdLst>
              <a:gd name="connsiteX0" fmla="*/ 0 w 1929407"/>
              <a:gd name="connsiteY0" fmla="*/ 128630 h 771763"/>
              <a:gd name="connsiteX1" fmla="*/ 128630 w 1929407"/>
              <a:gd name="connsiteY1" fmla="*/ 0 h 771763"/>
              <a:gd name="connsiteX2" fmla="*/ 321568 w 1929407"/>
              <a:gd name="connsiteY2" fmla="*/ 0 h 771763"/>
              <a:gd name="connsiteX3" fmla="*/ 321568 w 1929407"/>
              <a:gd name="connsiteY3" fmla="*/ 0 h 771763"/>
              <a:gd name="connsiteX4" fmla="*/ 803920 w 1929407"/>
              <a:gd name="connsiteY4" fmla="*/ 0 h 771763"/>
              <a:gd name="connsiteX5" fmla="*/ 1800777 w 1929407"/>
              <a:gd name="connsiteY5" fmla="*/ 0 h 771763"/>
              <a:gd name="connsiteX6" fmla="*/ 1929407 w 1929407"/>
              <a:gd name="connsiteY6" fmla="*/ 128630 h 771763"/>
              <a:gd name="connsiteX7" fmla="*/ 1929407 w 1929407"/>
              <a:gd name="connsiteY7" fmla="*/ 450195 h 771763"/>
              <a:gd name="connsiteX8" fmla="*/ 1929407 w 1929407"/>
              <a:gd name="connsiteY8" fmla="*/ 450195 h 771763"/>
              <a:gd name="connsiteX9" fmla="*/ 1929407 w 1929407"/>
              <a:gd name="connsiteY9" fmla="*/ 643136 h 771763"/>
              <a:gd name="connsiteX10" fmla="*/ 1929407 w 1929407"/>
              <a:gd name="connsiteY10" fmla="*/ 643133 h 771763"/>
              <a:gd name="connsiteX11" fmla="*/ 1800777 w 1929407"/>
              <a:gd name="connsiteY11" fmla="*/ 771763 h 771763"/>
              <a:gd name="connsiteX12" fmla="*/ 803920 w 1929407"/>
              <a:gd name="connsiteY12" fmla="*/ 771763 h 771763"/>
              <a:gd name="connsiteX13" fmla="*/ 562750 w 1929407"/>
              <a:gd name="connsiteY13" fmla="*/ 868233 h 771763"/>
              <a:gd name="connsiteX14" fmla="*/ 321568 w 1929407"/>
              <a:gd name="connsiteY14" fmla="*/ 771763 h 771763"/>
              <a:gd name="connsiteX15" fmla="*/ 128630 w 1929407"/>
              <a:gd name="connsiteY15" fmla="*/ 771763 h 771763"/>
              <a:gd name="connsiteX16" fmla="*/ 0 w 1929407"/>
              <a:gd name="connsiteY16" fmla="*/ 643133 h 771763"/>
              <a:gd name="connsiteX17" fmla="*/ 0 w 1929407"/>
              <a:gd name="connsiteY17" fmla="*/ 643136 h 771763"/>
              <a:gd name="connsiteX18" fmla="*/ 0 w 1929407"/>
              <a:gd name="connsiteY18" fmla="*/ 450195 h 771763"/>
              <a:gd name="connsiteX19" fmla="*/ 0 w 1929407"/>
              <a:gd name="connsiteY19" fmla="*/ 450195 h 771763"/>
              <a:gd name="connsiteX20" fmla="*/ 0 w 1929407"/>
              <a:gd name="connsiteY20" fmla="*/ 128630 h 7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29407" h="771763">
                <a:moveTo>
                  <a:pt x="0" y="128630"/>
                </a:moveTo>
                <a:cubicBezTo>
                  <a:pt x="0" y="57590"/>
                  <a:pt x="57590" y="0"/>
                  <a:pt x="128630" y="0"/>
                </a:cubicBezTo>
                <a:lnTo>
                  <a:pt x="321568" y="0"/>
                </a:lnTo>
                <a:lnTo>
                  <a:pt x="321568" y="0"/>
                </a:lnTo>
                <a:lnTo>
                  <a:pt x="803920" y="0"/>
                </a:lnTo>
                <a:lnTo>
                  <a:pt x="1800777" y="0"/>
                </a:lnTo>
                <a:cubicBezTo>
                  <a:pt x="1871817" y="0"/>
                  <a:pt x="1929407" y="57590"/>
                  <a:pt x="1929407" y="128630"/>
                </a:cubicBezTo>
                <a:lnTo>
                  <a:pt x="1929407" y="450195"/>
                </a:lnTo>
                <a:lnTo>
                  <a:pt x="1929407" y="450195"/>
                </a:lnTo>
                <a:lnTo>
                  <a:pt x="1929407" y="643136"/>
                </a:lnTo>
                <a:lnTo>
                  <a:pt x="1929407" y="643133"/>
                </a:lnTo>
                <a:cubicBezTo>
                  <a:pt x="1929407" y="714173"/>
                  <a:pt x="1871817" y="771763"/>
                  <a:pt x="1800777" y="771763"/>
                </a:cubicBezTo>
                <a:lnTo>
                  <a:pt x="803920" y="771763"/>
                </a:lnTo>
                <a:lnTo>
                  <a:pt x="562750" y="868233"/>
                </a:lnTo>
                <a:lnTo>
                  <a:pt x="321568" y="771763"/>
                </a:lnTo>
                <a:lnTo>
                  <a:pt x="128630" y="771763"/>
                </a:lnTo>
                <a:cubicBezTo>
                  <a:pt x="57590" y="771763"/>
                  <a:pt x="0" y="714173"/>
                  <a:pt x="0" y="643133"/>
                </a:cubicBezTo>
                <a:lnTo>
                  <a:pt x="0" y="643136"/>
                </a:lnTo>
                <a:lnTo>
                  <a:pt x="0" y="450195"/>
                </a:lnTo>
                <a:lnTo>
                  <a:pt x="0" y="450195"/>
                </a:lnTo>
                <a:lnTo>
                  <a:pt x="0" y="128630"/>
                </a:lnTo>
                <a:close/>
              </a:path>
            </a:pathLst>
          </a:custGeom>
          <a:solidFill>
            <a:srgbClr val="DD6251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65690" tIns="110826" rIns="165690" bIns="110826" spcCol="1270" anchor="ctr"/>
          <a:lstStyle/>
          <a:p>
            <a:pPr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kumimoji="0" lang="ru-RU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Контакты</a:t>
            </a:r>
            <a:endParaRPr kumimoji="0"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504" y="3363838"/>
            <a:ext cx="84249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u="sng" dirty="0" smtClean="0">
                <a:solidFill>
                  <a:srgbClr val="008AD6"/>
                </a:solidFill>
                <a:latin typeface="Arial" pitchFamily="34" charset="0"/>
                <a:cs typeface="Arial" pitchFamily="34" charset="0"/>
              </a:rPr>
              <a:t>Срок приема заявок на участие в конкурсе:</a:t>
            </a:r>
          </a:p>
          <a:p>
            <a:pPr marL="0" marR="0" lvl="0" indent="450850" defTabSz="914400" eaLnBrk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Arial" pitchFamily="34" charset="0"/>
                <a:cs typeface="Arial" pitchFamily="34" charset="0"/>
              </a:rPr>
              <a:t>дата и время начала приема заявок участников конкурса: 2 августа 2021 года, 9.00 часов.</a:t>
            </a:r>
          </a:p>
          <a:p>
            <a:pPr marL="0" marR="0" lvl="0" indent="450850" defTabSz="914400" eaLnBrk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dirty="0" smtClean="0">
                <a:solidFill>
                  <a:srgbClr val="008AD6"/>
                </a:solidFill>
                <a:latin typeface="Arial" pitchFamily="34" charset="0"/>
                <a:cs typeface="Arial" pitchFamily="34" charset="0"/>
              </a:rPr>
              <a:t>дата окончания приема заявок участников конкурса: 26 августа 2021 года, 18.00 часов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843558"/>
            <a:ext cx="4824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auto" hangingPunct="0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Министерство экономического развития Саратовской области. Почтовый адрес: 410042, г. Саратов, </a:t>
            </a:r>
          </a:p>
          <a:p>
            <a:pPr lvl="0" eaLnBrk="0" fontAlgn="auto" hangingPunct="0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ул. Московская 72, ком. 903. </a:t>
            </a:r>
          </a:p>
          <a:p>
            <a:pPr lvl="0" eaLnBrk="0" fontAlgn="auto" hangingPunct="0">
              <a:spcAft>
                <a:spcPts val="0"/>
              </a:spcAft>
            </a:pPr>
            <a: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Адрес электронной почты: </a:t>
            </a:r>
            <a:r>
              <a:rPr kumimoji="0" lang="ru-RU" altLang="ru-RU" sz="1800" b="1" dirty="0" err="1" smtClean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2"/>
              </a:rPr>
              <a:t>mineconomy@saratov.gov.ru</a:t>
            </a:r>
            <a: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2067694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0" fontAlgn="auto" latinLnBrk="0" hangingPunct="0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Телефоны сотрудников министерства, осуществляющих прием заявок и консультирование по приему заявок: </a:t>
            </a:r>
            <a:b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</a:br>
            <a:r>
              <a:rPr kumimoji="0" lang="ru-RU" altLang="ru-RU" sz="1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8 (8452) 26-45-70, 26-14-86, 26-24-32</a:t>
            </a:r>
          </a:p>
        </p:txBody>
      </p:sp>
    </p:spTree>
    <p:extLst>
      <p:ext uri="{BB962C8B-B14F-4D97-AF65-F5344CB8AC3E}">
        <p14:creationId xmlns:p14="http://schemas.microsoft.com/office/powerpoint/2010/main" xmlns="" val="38078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Mosaic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ueMosaic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ueMosaic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Специальное оформление">
  <a:themeElements>
    <a:clrScheme name="Специальное оформление 14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0000"/>
      </a:accent1>
      <a:accent2>
        <a:srgbClr val="FF6565"/>
      </a:accent2>
      <a:accent3>
        <a:srgbClr val="FFFFFF"/>
      </a:accent3>
      <a:accent4>
        <a:srgbClr val="000000"/>
      </a:accent4>
      <a:accent5>
        <a:srgbClr val="FFAAAA"/>
      </a:accent5>
      <a:accent6>
        <a:srgbClr val="E75B5B"/>
      </a:accent6>
      <a:hlink>
        <a:srgbClr val="777777"/>
      </a:hlink>
      <a:folHlink>
        <a:srgbClr val="0099CC"/>
      </a:folHlink>
    </a:clrScheme>
    <a:fontScheme name="Специальное оформление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3">
        <a:dk1>
          <a:srgbClr val="292929"/>
        </a:dk1>
        <a:lt1>
          <a:srgbClr val="FFFFFF"/>
        </a:lt1>
        <a:dk2>
          <a:srgbClr val="292929"/>
        </a:dk2>
        <a:lt2>
          <a:srgbClr val="C0C0C0"/>
        </a:lt2>
        <a:accent1>
          <a:srgbClr val="FF0000"/>
        </a:accent1>
        <a:accent2>
          <a:srgbClr val="FF6565"/>
        </a:accent2>
        <a:accent3>
          <a:srgbClr val="FFFFFF"/>
        </a:accent3>
        <a:accent4>
          <a:srgbClr val="212121"/>
        </a:accent4>
        <a:accent5>
          <a:srgbClr val="FFAAAA"/>
        </a:accent5>
        <a:accent6>
          <a:srgbClr val="E75B5B"/>
        </a:accent6>
        <a:hlink>
          <a:srgbClr val="777777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0000"/>
        </a:accent1>
        <a:accent2>
          <a:srgbClr val="FF6565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5B5B"/>
        </a:accent6>
        <a:hlink>
          <a:srgbClr val="777777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Designs\Смесь.pot</Template>
  <TotalTime>43232</TotalTime>
  <Words>816</Words>
  <Application>Microsoft Office PowerPoint</Application>
  <PresentationFormat>Экран (16:9)</PresentationFormat>
  <Paragraphs>57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BlueMosaic template</vt:lpstr>
      <vt:lpstr>1_BlueMosaic template</vt:lpstr>
      <vt:lpstr>2_BlueMosaic template</vt:lpstr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4_Специальное оформление</vt:lpstr>
      <vt:lpstr>Прием заявок на участие в конкурсе  для определения получателя субсидии  на возмещение части затрат субъектам малого и среднего предпринимательства на развитие лизинга основных средств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ECONNET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экономики области</dc:title>
  <dc:creator>Куликов В.А.</dc:creator>
  <cp:lastModifiedBy>kirillova</cp:lastModifiedBy>
  <cp:revision>3706</cp:revision>
  <cp:lastPrinted>2015-10-07T06:33:06Z</cp:lastPrinted>
  <dcterms:created xsi:type="dcterms:W3CDTF">2001-12-08T13:55:31Z</dcterms:created>
  <dcterms:modified xsi:type="dcterms:W3CDTF">2021-07-28T05:10:09Z</dcterms:modified>
</cp:coreProperties>
</file>