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8" r:id="rId13"/>
    <p:sldId id="277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6397-EFC7-48EF-AB1E-9E6C5DF7F9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B0B6A-BD91-48AD-BA7C-D5DDDD163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B0B6A-BD91-48AD-BA7C-D5DDDD16367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F40-3FEA-48CC-9761-55CEF5EE3AA0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5A76-4A98-4A4D-BE3B-C058D9ED1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68D4-8296-4B80-A11B-7F5124FF1F61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BAA3-3EAA-4319-B8B1-8AE836E62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119F-F9E5-4843-96CA-CF0E7027C334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21A9-E48D-4FB4-9A26-FF388DA3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59E8-2B20-4B61-9F5E-C0666C2270D5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CDF4-9483-4A4E-B6FB-B5B16866E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19FF-D685-459F-BE14-6161C6152086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E1AA-AC36-43A0-AF8E-C7BC14B05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AAAF-7CC8-45C9-AC1D-013EA5EEE22F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5294-72F0-44A4-8130-50FFDFFBA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5C7B-FB73-413F-A0DA-8CFB9DDFABCF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E090-D489-4753-8594-A24E8D2C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3F27-E2BC-4E54-BB31-DD592C6E0A3E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F3FF-F51E-4206-B49E-7E1379D2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BB5-4AAB-41AF-BA4C-5711D39CDEA5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C8A-BF62-4B27-B32D-6310DD09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F367-DA4E-4A7A-AE9B-F9E2C41E3D3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CBC8-FFD1-4FB3-8E19-227123C1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FCD3-70EE-4232-A238-31EB1B335ED2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BE45-C468-4D7A-ABA0-8E1396AE8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806EDB-1EBA-4A97-896D-6153997FE4C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4D8D0-66FF-4E49-8BF2-1672FFA8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_____Microsoft_Office_Excel_97-20037.xls"/><Relationship Id="rId5" Type="http://schemas.openxmlformats.org/officeDocument/2006/relationships/oleObject" Target="../embeddings/_____Microsoft_Office_Excel_97-20036.xls"/><Relationship Id="rId4" Type="http://schemas.openxmlformats.org/officeDocument/2006/relationships/oleObject" Target="../embeddings/_____Microsoft_Office_Excel_97-20035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72;&#1085;&#1099;&#1095;&#1089;&#1082;&#1086;&#1077;-&#1072;&#1076;&#1084;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g1.liveinternet.ru/images/attach/c/9/107/382/107382253_1051942011mnogodet.jpg" TargetMode="External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proshkolu.ru/user/lavr63-66/file/529707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2786058"/>
            <a:ext cx="8786874" cy="36432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331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458200" cy="207170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 бюджет</a:t>
            </a:r>
            <a:r>
              <a:rPr lang="ru-RU" sz="2800" b="1" dirty="0" smtClean="0">
                <a:solidFill>
                  <a:srgbClr val="002060"/>
                </a:solidFill>
                <a:latin typeface="Arial" charset="0"/>
              </a:rPr>
              <a:t>у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Терновского муниципального образования 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Балашовского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района на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2021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год</a:t>
            </a:r>
            <a:endParaRPr lang="ru-RU" sz="2800" b="1" dirty="0" smtClean="0">
              <a:solidFill>
                <a:srgbClr val="002060"/>
              </a:solidFill>
              <a:latin typeface="Arial" charset="0"/>
            </a:endParaRPr>
          </a:p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Бюджет на очередной финансовый год принят Решением Собрания депутатов Терновского муниципального образования от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21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.12.2020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г.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№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114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/1</a:t>
            </a:r>
            <a:endParaRPr lang="ru-RU" sz="1800" b="1" dirty="0" smtClean="0">
              <a:solidFill>
                <a:srgbClr val="3D3D3D"/>
              </a:solidFill>
              <a:latin typeface="Arial" charset="0"/>
            </a:endParaRPr>
          </a:p>
        </p:txBody>
      </p:sp>
      <p:pic>
        <p:nvPicPr>
          <p:cNvPr id="13315" name="Picture 2" descr="C:\Users\Анастасия\Desktop\07941944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5550" y="3571875"/>
            <a:ext cx="3894138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50" cy="446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2071688"/>
            <a:ext cx="2214562" cy="19542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2071688"/>
            <a:ext cx="3143250" cy="21240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50" y="2214563"/>
            <a:ext cx="2238375" cy="1384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4786313"/>
          <a:ext cx="878687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397"/>
                <a:gridCol w="373247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поступления  в бюджет Терновского муниципального образования в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2021.,</a:t>
                      </a:r>
                      <a:endParaRPr lang="ru-RU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тыс.руб.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Субсидии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113,6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Субвенции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234,2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Прочие безвозмездные поступления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1975,1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Расходы бюджета Терновского муниципального образования на </a:t>
            </a:r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714500"/>
          <a:ext cx="8686800" cy="342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828884"/>
              </a:tblGrid>
              <a:tr h="42862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РАСХОДЫ, всего тыс.руб.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6544,5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Общегосударственные вопросы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4028,7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оборона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234,2</a:t>
                      </a:r>
                      <a:endParaRPr lang="ru-RU" b="1" dirty="0"/>
                    </a:p>
                  </a:txBody>
                  <a:tcPr/>
                </a:tc>
              </a:tr>
              <a:tr h="7090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безопасность</a:t>
                      </a:r>
                      <a:r>
                        <a:rPr lang="ru-RU" b="1" baseline="0" dirty="0" smtClean="0"/>
                        <a:t> и правоохранительная деятельность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6,0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экономика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2875,1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Жилищно-коммунальное хозяйство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638,4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Социальное обеспечение и иные</a:t>
                      </a:r>
                      <a:r>
                        <a:rPr lang="ru-RU" b="1" baseline="0" dirty="0" smtClean="0"/>
                        <a:t> выплаты населению(пенсия)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Структура расходов бюджета Терновского муниципального образования на </a:t>
            </a:r>
            <a:r>
              <a:rPr lang="ru-RU" sz="2900" dirty="0" smtClean="0">
                <a:solidFill>
                  <a:schemeClr val="tx1"/>
                </a:solidFill>
              </a:rPr>
              <a:t>2021 </a:t>
            </a:r>
            <a:r>
              <a:rPr lang="ru-RU" sz="2900" dirty="0" smtClean="0">
                <a:solidFill>
                  <a:schemeClr val="tx1"/>
                </a:solidFill>
              </a:rPr>
              <a:t>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2227" name="Содержимое 4"/>
          <p:cNvGraphicFramePr>
            <a:graphicFrameLocks noGrp="1"/>
          </p:cNvGraphicFramePr>
          <p:nvPr>
            <p:ph idx="1"/>
          </p:nvPr>
        </p:nvGraphicFramePr>
        <p:xfrm>
          <a:off x="673100" y="1363663"/>
          <a:ext cx="7843838" cy="4314825"/>
        </p:xfrm>
        <a:graphic>
          <a:graphicData uri="http://schemas.openxmlformats.org/presentationml/2006/ole">
            <p:oleObj spid="_x0000_s52227" name="Worksheet" r:id="rId3" imgW="7896149" imgH="43434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Расходы на содержание органов местного самоуправления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643063"/>
          <a:ext cx="8786874" cy="1587203"/>
        </p:xfrm>
        <a:graphic>
          <a:graphicData uri="http://schemas.openxmlformats.org/drawingml/2006/table">
            <a:tbl>
              <a:tblPr/>
              <a:tblGrid>
                <a:gridCol w="7313184"/>
                <a:gridCol w="1473690"/>
              </a:tblGrid>
              <a:tr h="21510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высшего должностного лица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Терновского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3033,8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 осуществление первичного воинского учета на территории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3932,0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6100" y="3500438"/>
            <a:ext cx="4572000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 – </a:t>
            </a:r>
            <a:r>
              <a:rPr lang="ru-RU" b="1" dirty="0" smtClean="0"/>
              <a:t>6 </a:t>
            </a:r>
            <a:r>
              <a:rPr lang="ru-RU" b="1" dirty="0"/>
              <a:t>человек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3429000"/>
            <a:ext cx="388778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</a:rPr>
              <a:t>Жителей </a:t>
            </a:r>
            <a:r>
              <a:rPr lang="ru-RU" b="1" dirty="0" smtClean="0">
                <a:solidFill>
                  <a:srgbClr val="000000"/>
                </a:solidFill>
              </a:rPr>
              <a:t>Терновского муниципального образования-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2077</a:t>
            </a:r>
            <a:r>
              <a:rPr lang="ru-RU" b="1" dirty="0" smtClean="0">
                <a:solidFill>
                  <a:srgbClr val="000000"/>
                </a:solidFill>
              </a:rPr>
              <a:t>  </a:t>
            </a:r>
            <a:r>
              <a:rPr lang="ru-RU" b="1" dirty="0">
                <a:solidFill>
                  <a:srgbClr val="000000"/>
                </a:solidFill>
              </a:rPr>
              <a:t>человек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 (по состоянию на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01.01.2021)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Объём межбюджетных трансфертов, передаваемых бюджету  ТЕРНОВСКОГО муниципального образования  на осуществление части полномочий по решению вопросов местного значения в соответствии с заключенными соглашениями, </a:t>
            </a:r>
            <a:b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2021год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286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7400" y="1762125"/>
          <a:ext cx="7793038" cy="3919538"/>
        </p:xfrm>
        <a:graphic>
          <a:graphicData uri="http://schemas.openxmlformats.org/presentationml/2006/ole">
            <p:oleObj spid="_x0000_s28674" name="Worksheet" r:id="rId3" imgW="6343802" imgH="31909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Муниципальные программы Терновского муниципального образования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Муниципальная программа </a:t>
            </a:r>
            <a:r>
              <a:rPr lang="ru-RU" dirty="0" smtClean="0">
                <a:solidFill>
                  <a:schemeClr val="tx1"/>
                </a:solidFill>
              </a:rPr>
              <a:t>– это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 smtClean="0">
                <a:solidFill>
                  <a:schemeClr val="tx1"/>
                </a:solidFill>
              </a:rPr>
              <a:t>году на территории Терновского муниципального образования планируется реализовать 5 муниципальных программ.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Перечень муниципальных программ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Group 68"/>
          <p:cNvGraphicFramePr>
            <a:graphicFrameLocks noGrp="1"/>
          </p:cNvGraphicFramePr>
          <p:nvPr/>
        </p:nvGraphicFramePr>
        <p:xfrm>
          <a:off x="500034" y="1071546"/>
          <a:ext cx="8358217" cy="4370468"/>
        </p:xfrm>
        <a:graphic>
          <a:graphicData uri="http://schemas.openxmlformats.org/drawingml/2006/table">
            <a:tbl>
              <a:tblPr/>
              <a:tblGrid>
                <a:gridCol w="551071"/>
                <a:gridCol w="7807146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«Обеспечение первичных мер пожарной безопасности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«Ремонт автомобильных дорог и сооружений на них в границах сельских поселений на территории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 и совершенствование дорожной деятельности и дорог общего пользования местного значения, расположенных в границах Терновского муниципального образования и вне границ населенных пунктов  в границах муниципального района за счет средств муниципального дорожного фонда на </a:t>
                      </a: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2021год</a:t>
                      </a: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«Профилактика правонарушений и усиление борьбы с преступностью на территории Терновского муниципального образования на 2020-2022годы»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субъектов малого и среднего предпринимательства на территории Терновского муниципального образования на 2020-2022годы»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412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Объемы бюджетных ассигнований на реализацию муниципальных программ в 2018 году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Group 68"/>
          <p:cNvGraphicFramePr>
            <a:graphicFrameLocks noGrp="1"/>
          </p:cNvGraphicFramePr>
          <p:nvPr/>
        </p:nvGraphicFramePr>
        <p:xfrm>
          <a:off x="214282" y="-1"/>
          <a:ext cx="8929718" cy="6930876"/>
        </p:xfrm>
        <a:graphic>
          <a:graphicData uri="http://schemas.openxmlformats.org/drawingml/2006/table">
            <a:tbl>
              <a:tblPr/>
              <a:tblGrid>
                <a:gridCol w="500938"/>
                <a:gridCol w="7096899"/>
                <a:gridCol w="1331881"/>
              </a:tblGrid>
              <a:tr h="1214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муниципальной 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программы                                                                                                            </a:t>
                      </a: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«Обеспечение первичных мер пожарной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безопасности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«Ремонт автомобильных дорог и сооружений на них в границах сельских поселений на территории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900,0</a:t>
                      </a:r>
                      <a:endParaRPr kumimoji="0" lang="ru-RU" sz="13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 и совершенствование дорожной деятельности и дорог общего пользования местного значения, расположенных в границах Терновского муниципального образования и вне границ населенных пунктов в границах муниципального района за счет средств муниципального дорожного фонда на </a:t>
                      </a: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2021год</a:t>
                      </a: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1975,1</a:t>
                      </a:r>
                      <a:endParaRPr kumimoji="0" lang="ru-RU" sz="13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субъектов малого и среднего предпринимательства на территории Терновского муниципального образования на 2020-2022годы»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4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«Профилактика правонарушений и усиление борьбы с преступностью на территории Терновского муниципального образования на 2020-2022годы»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2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Содержимое 3"/>
          <p:cNvGraphicFramePr>
            <a:graphicFrameLocks noGrp="1"/>
          </p:cNvGraphicFramePr>
          <p:nvPr/>
        </p:nvGraphicFramePr>
        <p:xfrm>
          <a:off x="0" y="642918"/>
          <a:ext cx="9304338" cy="4114819"/>
        </p:xfrm>
        <a:graphic>
          <a:graphicData uri="http://schemas.openxmlformats.org/presentationml/2006/ole">
            <p:oleObj spid="_x0000_s32769" name="Worksheet" r:id="rId4" imgW="7658100" imgH="7039051" progId="Excel.Sheet.8">
              <p:embed/>
            </p:oleObj>
          </a:graphicData>
        </a:graphic>
      </p:graphicFrame>
      <p:graphicFrame>
        <p:nvGraphicFramePr>
          <p:cNvPr id="32770" name="Содержимое 3"/>
          <p:cNvGraphicFramePr>
            <a:graphicFrameLocks noGrp="1"/>
          </p:cNvGraphicFramePr>
          <p:nvPr/>
        </p:nvGraphicFramePr>
        <p:xfrm>
          <a:off x="-320675" y="160338"/>
          <a:ext cx="9480550" cy="6705600"/>
        </p:xfrm>
        <a:graphic>
          <a:graphicData uri="http://schemas.openxmlformats.org/presentationml/2006/ole">
            <p:oleObj spid="_x0000_s32770" name="Worksheet" r:id="rId5" imgW="7924800" imgH="5610149" progId="Excel.Sheet.8">
              <p:embed/>
            </p:oleObj>
          </a:graphicData>
        </a:graphic>
      </p:graphicFrame>
      <p:graphicFrame>
        <p:nvGraphicFramePr>
          <p:cNvPr id="32771" name="Содержимое 3"/>
          <p:cNvGraphicFramePr>
            <a:graphicFrameLocks noGrp="1"/>
          </p:cNvGraphicFramePr>
          <p:nvPr/>
        </p:nvGraphicFramePr>
        <p:xfrm>
          <a:off x="-207963" y="0"/>
          <a:ext cx="9575801" cy="6080125"/>
        </p:xfrm>
        <a:graphic>
          <a:graphicData uri="http://schemas.openxmlformats.org/presentationml/2006/ole">
            <p:oleObj spid="_x0000_s32771" name="Worksheet" r:id="rId6" imgW="8239049" imgH="52291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Контактная информация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 обратная связь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Информация подготовлена  специалистом администрации Терновского </a:t>
            </a:r>
            <a:r>
              <a:rPr lang="ru-RU" sz="2600" b="1" smtClean="0">
                <a:solidFill>
                  <a:schemeClr val="tx1"/>
                </a:solidFill>
              </a:rPr>
              <a:t>муниципального образования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СПАСИБО ЗА ВНИМАНИЕ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Наш адрес: 412337, с.Терновка, ул.Ленинская,68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Телефон: (84545)7-75-33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Адрес электронной почты: </a:t>
            </a:r>
            <a:r>
              <a:rPr lang="en-US" sz="2600" b="1" dirty="0" smtClean="0">
                <a:solidFill>
                  <a:schemeClr val="tx1"/>
                </a:solidFill>
              </a:rPr>
              <a:t>TMOBMR09@yandex.ru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Сайт администрации: 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://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адм.Балашовского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МО/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Что такое бюджет 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214313" y="1428750"/>
            <a:ext cx="3000375" cy="1571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ДОХОДЫ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pic>
        <p:nvPicPr>
          <p:cNvPr id="16387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50018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12"/>
          <p:cNvSpPr txBox="1">
            <a:spLocks/>
          </p:cNvSpPr>
          <p:nvPr/>
        </p:nvSpPr>
        <p:spPr>
          <a:xfrm>
            <a:off x="5857875" y="1500188"/>
            <a:ext cx="3000375" cy="15716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РАСХОДЫ</a:t>
            </a:r>
            <a:endParaRPr lang="ru-RU" sz="32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dirty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Char char=""/>
              <a:defRPr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88" y="3214688"/>
            <a:ext cx="7286625" cy="8302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0" y="4357688"/>
            <a:ext cx="2500313" cy="1077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0" y="4286250"/>
            <a:ext cx="2190750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pic>
        <p:nvPicPr>
          <p:cNvPr id="16392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4214813"/>
            <a:ext cx="1454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1500" y="5857875"/>
            <a:ext cx="828675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Сбалансированность бюджета по доходам и расходам – основополагающее требование, предъявляемое  к органам, составляющим и утверждающим бюджет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Какие бывают бюджеты ?</a:t>
            </a:r>
            <a:endParaRPr lang="ru-RU" dirty="0"/>
          </a:p>
        </p:txBody>
      </p:sp>
      <p:pic>
        <p:nvPicPr>
          <p:cNvPr id="17410" name="Picture 4" descr="http://im2-tub-ru.yandex.net/i?id=33932168-70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2143125"/>
            <a:ext cx="2143125" cy="1428750"/>
          </a:xfrm>
        </p:spPr>
      </p:pic>
      <p:pic>
        <p:nvPicPr>
          <p:cNvPr id="17411" name="Picture 2" descr="http://im3-tub-ru.yandex.net/i?id=273832808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571500" y="1571625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семьи</a:t>
            </a: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5786438" y="1571625"/>
            <a:ext cx="2903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организаций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00188" y="3786188"/>
            <a:ext cx="6143625" cy="5000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200" b="1" dirty="0">
                <a:solidFill>
                  <a:schemeClr val="tx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5072063"/>
            <a:ext cx="2643188" cy="1357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63" y="5072063"/>
            <a:ext cx="2928937" cy="10779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50" y="5214938"/>
            <a:ext cx="2071688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tx1"/>
                </a:solidFill>
              </a:rPr>
              <a:t>(местные бюджеты)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43375" y="1500188"/>
            <a:ext cx="357188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184110">
            <a:off x="1836738" y="444500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86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731630">
            <a:off x="65214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492409">
            <a:off x="2928938" y="142875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668854">
            <a:off x="5100638" y="143351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>Бюджетный процесс – ежегодное формирование и исполнение бюджета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Исполнение бюджета в текущем году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Формирование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Составление проекта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642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Гражданин, его участие в бюджетном процессе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4794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i="1" smtClean="0">
                <a:solidFill>
                  <a:schemeClr val="tx1"/>
                </a:solidFill>
              </a:rPr>
              <a:t>Помогает формировать доходную  часть бюджета</a:t>
            </a:r>
          </a:p>
          <a:p>
            <a:pPr eaLnBrk="1" hangingPunct="1"/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1857375" y="178593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3" y="37147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5003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2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857375"/>
            <a:ext cx="177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3000372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71500" y="4286250"/>
            <a:ext cx="8358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pic>
        <p:nvPicPr>
          <p:cNvPr id="19467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6" descr="школа - Елена Анатольевна Лаврентьева">
            <a:hlinkClick r:id="rId5" tooltip="далее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88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8" descr="http://img1.liveinternet.ru/images/attach/c/9/107/382/107382253_1051942011mnogodet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5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86375" y="5857875"/>
            <a:ext cx="1214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133826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Основные параметры бюджета ТЕРНОВСКОГО муниципального образования на </a:t>
            </a:r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928813"/>
          <a:ext cx="8715405" cy="439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9"/>
                <a:gridCol w="3000396"/>
              </a:tblGrid>
              <a:tr h="37084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Прогнозируемые показатели на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год, тыс.руб.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Общий объем доходов,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7822,4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налоговые и неналоговые доходы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5499,5</a:t>
                      </a:r>
                      <a:endParaRPr lang="ru-RU" sz="2000" b="1" dirty="0"/>
                    </a:p>
                  </a:txBody>
                  <a:tcPr/>
                </a:tc>
              </a:tr>
              <a:tr h="70199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Безвозмездные</a:t>
                      </a:r>
                      <a:r>
                        <a:rPr lang="ru-RU" sz="2000" b="1" baseline="0" dirty="0" smtClean="0"/>
                        <a:t> поступления из других бюджетов бюджетной системы РФ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2322,9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Остатки на 1.01.2020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3237,6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</a:t>
                      </a:r>
                      <a:r>
                        <a:rPr lang="ru-RU" sz="2000" b="1" baseline="0" dirty="0" smtClean="0"/>
                        <a:t> расходов,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7822,4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</a:t>
                      </a:r>
                      <a:r>
                        <a:rPr lang="ru-RU" sz="2000" b="1" baseline="0" dirty="0" smtClean="0"/>
                        <a:t> содержание органов ОМСУ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4028,7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Передача</a:t>
                      </a:r>
                      <a:r>
                        <a:rPr lang="ru-RU" sz="2000" b="1" baseline="0" dirty="0" smtClean="0"/>
                        <a:t> полномочий в рамках заключенных соглашений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234,0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Доходы бюджета Терновского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85750" y="1571625"/>
            <a:ext cx="2266950" cy="660400"/>
          </a:xfr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НАЛОГОВЫЕ   ДОХОДЫ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3" y="1571625"/>
            <a:ext cx="2571750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86500" y="1571625"/>
            <a:ext cx="2286000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БЕЗВОЗМЕЗДНЫЕ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ПОСТУПЛЕНИЯ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2428875"/>
          <a:ext cx="2357454" cy="1000132"/>
        </p:xfrm>
        <a:graphic>
          <a:graphicData uri="http://schemas.openxmlformats.org/drawingml/2006/table">
            <a:tbl>
              <a:tblPr/>
              <a:tblGrid>
                <a:gridCol w="2357454"/>
              </a:tblGrid>
              <a:tr h="1000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в бюджет от уплаты налогов, установленных Налоговым кодексом РФ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71813" y="2357438"/>
          <a:ext cx="2595585" cy="1138247"/>
        </p:xfrm>
        <a:graphic>
          <a:graphicData uri="http://schemas.openxmlformats.org/drawingml/2006/table">
            <a:tbl>
              <a:tblPr/>
              <a:tblGrid>
                <a:gridCol w="2595585"/>
              </a:tblGrid>
              <a:tr h="11382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от уплаты пошлин и сборов, установленных законодательством РФ и штрафов за нарушение законодательства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57938" y="2428875"/>
          <a:ext cx="2214578" cy="1000132"/>
        </p:xfrm>
        <a:graphic>
          <a:graphicData uri="http://schemas.openxmlformats.org/drawingml/2006/table">
            <a:tbl>
              <a:tblPr/>
              <a:tblGrid>
                <a:gridCol w="2214578"/>
              </a:tblGrid>
              <a:tr h="1000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финансовая помощь из бюджетов других уровней (межбюджетные трансферты)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15" name="Диаграмма 9"/>
          <p:cNvGraphicFramePr>
            <a:graphicFrameLocks/>
          </p:cNvGraphicFramePr>
          <p:nvPr/>
        </p:nvGraphicFramePr>
        <p:xfrm>
          <a:off x="223838" y="3657600"/>
          <a:ext cx="8712200" cy="2422525"/>
        </p:xfrm>
        <a:graphic>
          <a:graphicData uri="http://schemas.openxmlformats.org/presentationml/2006/ole">
            <p:oleObj spid="_x0000_s21515" name="Worksheet" r:id="rId3" imgW="7086600" imgH="19717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9286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Налоговые и неналоговые доходы </a:t>
            </a:r>
            <a:r>
              <a:rPr lang="ru-RU" sz="2800" dirty="0" err="1" smtClean="0">
                <a:solidFill>
                  <a:schemeClr val="tx1"/>
                </a:solidFill>
              </a:rPr>
              <a:t>терновского</a:t>
            </a:r>
            <a:r>
              <a:rPr lang="ru-RU" sz="2800" dirty="0" smtClean="0">
                <a:solidFill>
                  <a:schemeClr val="tx1"/>
                </a:solidFill>
              </a:rPr>
              <a:t> муниципального образования в </a:t>
            </a:r>
            <a:r>
              <a:rPr lang="ru-RU" sz="2800" dirty="0" smtClean="0">
                <a:solidFill>
                  <a:schemeClr val="tx1"/>
                </a:solidFill>
              </a:rPr>
              <a:t>2021 </a:t>
            </a:r>
            <a:r>
              <a:rPr lang="ru-RU" sz="2800" dirty="0" smtClean="0">
                <a:solidFill>
                  <a:schemeClr val="tx1"/>
                </a:solidFill>
              </a:rPr>
              <a:t>г.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78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836"/>
                <a:gridCol w="2847964"/>
              </a:tblGrid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доходы всего, тыс.руб.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5499,5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доходы физических</a:t>
                      </a:r>
                      <a:r>
                        <a:rPr lang="ru-RU" sz="2000" baseline="0" dirty="0" smtClean="0"/>
                        <a:t>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222,4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Единый сельскохозяйственный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1332,1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имущество физических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365,0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Земельный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3569,0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Неналоговые доходы всего, тыс.руб.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Государственная пошлина,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5,0</a:t>
                      </a:r>
                      <a:endParaRPr lang="ru-RU" sz="2000" dirty="0"/>
                    </a:p>
                  </a:txBody>
                  <a:tcPr/>
                </a:tc>
              </a:tr>
              <a:tr h="7422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</a:t>
                      </a:r>
                      <a:r>
                        <a:rPr lang="ru-RU" sz="2000" baseline="0" dirty="0" smtClean="0"/>
                        <a:t> от использования имущества , находящегося в государственной и муниципальной собственности, </a:t>
                      </a:r>
                      <a:r>
                        <a:rPr lang="ru-RU" sz="2000" dirty="0" smtClean="0"/>
                        <a:t>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Штрафы,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Структура налоговых и неналоговых доходов бюджета Терновского муниципального образования на </a:t>
            </a:r>
            <a:r>
              <a:rPr lang="ru-RU" sz="2600" dirty="0" smtClean="0">
                <a:solidFill>
                  <a:schemeClr val="tx1"/>
                </a:solidFill>
              </a:rPr>
              <a:t>2021год</a:t>
            </a:r>
            <a:endParaRPr lang="ru-RU" sz="2600" dirty="0">
              <a:solidFill>
                <a:schemeClr val="tx1"/>
              </a:solidFill>
            </a:endParaRPr>
          </a:p>
        </p:txBody>
      </p:sp>
      <p:graphicFrame>
        <p:nvGraphicFramePr>
          <p:cNvPr id="2355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7963" y="1781175"/>
          <a:ext cx="8712200" cy="4344988"/>
        </p:xfrm>
        <a:graphic>
          <a:graphicData uri="http://schemas.openxmlformats.org/presentationml/2006/ole">
            <p:oleObj spid="_x0000_s23554" name="Worksheet" r:id="rId3" imgW="7086600" imgH="3533851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1494</TotalTime>
  <Words>1083</Words>
  <Application>Microsoft Office PowerPoint</Application>
  <PresentationFormat>Экран (4:3)</PresentationFormat>
  <Paragraphs>168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Трек</vt:lpstr>
      <vt:lpstr>Worksheet</vt:lpstr>
      <vt:lpstr>Лист Microsoft Office Excel 97-2003</vt:lpstr>
      <vt:lpstr>Бюджет для граждан 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Гражданин, его участие в бюджетном процессе</vt:lpstr>
      <vt:lpstr>Основные параметры бюджета ТЕРНОВСКОГО муниципального образования на 2021 год</vt:lpstr>
      <vt:lpstr>Доходы бюджета Терновского муниципального образования</vt:lpstr>
      <vt:lpstr>Налоговые и неналоговые доходы терновского муниципального образования в 2021 г.</vt:lpstr>
      <vt:lpstr>Структура налоговых и неналоговых доходов бюджета Терновского муниципального образования на 2021год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Расходы бюджета Терновского муниципального образования на 2021 год</vt:lpstr>
      <vt:lpstr>Структура расходов бюджета Терновского муниципального образования на 2021 г.</vt:lpstr>
      <vt:lpstr>Расходы на содержание органов местного самоуправления</vt:lpstr>
      <vt:lpstr>Объём межбюджетных трансфертов, передаваемых бюджету  ТЕРНОВСКОГО муниципального образования  на осуществление части полномочий по решению вопросов местного значения в соответствии с заключенными соглашениями,  на 2021год </vt:lpstr>
      <vt:lpstr>Муниципальные программы Терновского муниципального образования </vt:lpstr>
      <vt:lpstr>Перечень муниципальных программ</vt:lpstr>
      <vt:lpstr>Объемы бюджетных ассигнований на реализацию муниципальных программ в 2018 году</vt:lpstr>
      <vt:lpstr>Слайд 18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Анастасия</dc:creator>
  <cp:lastModifiedBy>Admin</cp:lastModifiedBy>
  <cp:revision>134</cp:revision>
  <dcterms:created xsi:type="dcterms:W3CDTF">2015-12-04T12:27:38Z</dcterms:created>
  <dcterms:modified xsi:type="dcterms:W3CDTF">2021-02-18T07:56:17Z</dcterms:modified>
</cp:coreProperties>
</file>