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77" r:id="rId2"/>
    <p:sldId id="267" r:id="rId3"/>
    <p:sldId id="262" r:id="rId4"/>
    <p:sldId id="268" r:id="rId5"/>
    <p:sldId id="269" r:id="rId6"/>
    <p:sldId id="263" r:id="rId7"/>
    <p:sldId id="258" r:id="rId8"/>
    <p:sldId id="264" r:id="rId9"/>
    <p:sldId id="259" r:id="rId10"/>
    <p:sldId id="271" r:id="rId11"/>
    <p:sldId id="273" r:id="rId12"/>
    <p:sldId id="274" r:id="rId13"/>
    <p:sldId id="275" r:id="rId14"/>
    <p:sldId id="276" r:id="rId15"/>
    <p:sldId id="278" r:id="rId16"/>
    <p:sldId id="257" r:id="rId17"/>
    <p:sldId id="266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8" autoAdjust="0"/>
    <p:restoredTop sz="86430" autoAdjust="0"/>
  </p:normalViewPr>
  <p:slideViewPr>
    <p:cSldViewPr>
      <p:cViewPr>
        <p:scale>
          <a:sx n="106" d="100"/>
          <a:sy n="106" d="100"/>
        </p:scale>
        <p:origin x="-6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750333594953E-2"/>
          <c:y val="0.22027934341712921"/>
          <c:w val="0.83327838125512932"/>
          <c:h val="0.70241704117863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4334,2</c:v>
                </c:pt>
              </c:strCache>
            </c:strRef>
          </c:tx>
          <c:explosion val="22"/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Доходы от уплаты акцизов на нефтепродукты  7,2%</a:t>
                    </a:r>
                  </a:p>
                  <a:p>
                    <a:r>
                      <a:rPr lang="ru-RU" baseline="0" dirty="0" smtClean="0"/>
                      <a:t>(531,6т.р.)</a:t>
                    </a:r>
                  </a:p>
                  <a:p>
                    <a:endParaRPr lang="ru-RU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Налог на имущество физ.лиц-3,6 %</a:t>
                    </a:r>
                  </a:p>
                  <a:p>
                    <a:r>
                      <a:rPr lang="ru-RU" baseline="0" dirty="0" smtClean="0"/>
                      <a:t>(265 </a:t>
                    </a:r>
                    <a:r>
                      <a:rPr lang="ru-RU" baseline="0" dirty="0" err="1" smtClean="0"/>
                      <a:t>т.р</a:t>
                    </a:r>
                    <a:r>
                      <a:rPr lang="ru-RU" baseline="0" dirty="0" smtClean="0"/>
                      <a:t>)</a:t>
                    </a:r>
                    <a:endParaRPr lang="ru-RU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Единый с/х налог-7,5 %</a:t>
                    </a:r>
                  </a:p>
                  <a:p>
                    <a:r>
                      <a:rPr lang="ru-RU" baseline="0" dirty="0" smtClean="0"/>
                      <a:t>(556,1т.р)</a:t>
                    </a:r>
                    <a:endParaRPr lang="ru-RU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Безвозмездные поступления-58,8 %</a:t>
                    </a:r>
                  </a:p>
                  <a:p>
                    <a:r>
                      <a:rPr lang="ru-RU" baseline="0" dirty="0" smtClean="0"/>
                      <a:t>(4334,2т.р.)</a:t>
                    </a:r>
                    <a:endParaRPr lang="ru-RU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Госпошлина-0,04%</a:t>
                    </a:r>
                  </a:p>
                  <a:p>
                    <a:r>
                      <a:rPr lang="ru-RU" baseline="0" dirty="0" smtClean="0"/>
                      <a:t>(3 </a:t>
                    </a:r>
                    <a:r>
                      <a:rPr lang="ru-RU" baseline="0" dirty="0" err="1" smtClean="0"/>
                      <a:t>т.р</a:t>
                    </a:r>
                    <a:r>
                      <a:rPr lang="ru-RU" baseline="0" dirty="0" smtClean="0"/>
                      <a:t>.)</a:t>
                    </a:r>
                    <a:endParaRPr lang="ru-RU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
</a:t>
                    </a:r>
                    <a:r>
                      <a:rPr lang="ru-RU" dirty="0" smtClean="0"/>
                      <a:t>19,56%-земельный</a:t>
                    </a:r>
                    <a:r>
                      <a:rPr lang="ru-RU" baseline="0" dirty="0" smtClean="0"/>
                      <a:t> налог</a:t>
                    </a:r>
                    <a:r>
                      <a:rPr lang="ru-RU" dirty="0" smtClean="0"/>
                      <a:t>(1441т.р.)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  НДФЛ</a:t>
                    </a:r>
                    <a:r>
                      <a:rPr lang="ru-RU" baseline="0" dirty="0" smtClean="0"/>
                      <a:t>-3,3%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   (239,6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.)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Лист1!$A$2:$A$8</c:f>
              <c:strCache>
                <c:ptCount val="5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 на имущество  физических лиц</c:v>
                </c:pt>
                <c:pt idx="3">
                  <c:v>Земельный налог</c:v>
                </c:pt>
                <c:pt idx="4">
                  <c:v>Безвозмездные поступления  в бюджет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265</c:v>
                </c:pt>
                <c:pt idx="1">
                  <c:v>239.6</c:v>
                </c:pt>
                <c:pt idx="2">
                  <c:v>556.1</c:v>
                </c:pt>
                <c:pt idx="3">
                  <c:v>1441</c:v>
                </c:pt>
                <c:pt idx="4">
                  <c:v>3</c:v>
                </c:pt>
                <c:pt idx="5">
                  <c:v>531.6</c:v>
                </c:pt>
                <c:pt idx="6">
                  <c:v>48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solidFill>
      <a:schemeClr val="accent1"/>
    </a:solidFill>
    <a:ln w="25400" cap="flat" cmpd="sng" algn="ctr">
      <a:solidFill>
        <a:schemeClr val="lt1"/>
      </a:solidFill>
      <a:prstDash val="solid"/>
    </a:ln>
    <a:effectLst>
      <a:outerShdw blurRad="63500" dist="50800" dir="5400000" sx="98000" sy="98000" rotWithShape="0">
        <a:srgbClr val="000000">
          <a:alpha val="20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/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en-US" sz="1400" dirty="0" smtClean="0">
              <a:effectLst/>
              <a:latin typeface="Times New Roman" pitchFamily="18" charset="0"/>
              <a:cs typeface="Times New Roman" pitchFamily="18" charset="0"/>
            </a:rPr>
            <a:t>2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493,7 </a:t>
          </a: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Расходы на выплату государственных(муниципальных) нужд. На содержание должностного лица органов местного самоуправления-924,0 </a:t>
          </a:r>
          <a:r>
            <a:rPr lang="ru-RU" sz="1200" dirty="0" err="1" smtClean="0">
              <a:effectLst/>
              <a:latin typeface="Times New Roman" pitchFamily="18" charset="0"/>
              <a:cs typeface="Times New Roman" pitchFamily="18" charset="0"/>
            </a:rPr>
            <a:t>тыс..рублей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Другие  общегосударственные  вопросы-154,5  </a:t>
          </a: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/>
            <a:t>Расходы на выплату персоналу государственных(муниципальных) </a:t>
          </a:r>
          <a:r>
            <a:rPr lang="ru-RU" sz="1200" dirty="0" err="1" smtClean="0"/>
            <a:t>нужд.На</a:t>
          </a:r>
          <a:r>
            <a:rPr lang="ru-RU" sz="1200" dirty="0" smtClean="0"/>
            <a:t> содержание администрации органов местного самоуправления-</a:t>
          </a:r>
        </a:p>
        <a:p>
          <a:pPr>
            <a:spcAft>
              <a:spcPts val="0"/>
            </a:spcAft>
          </a:pPr>
          <a:r>
            <a:rPr lang="ru-RU" sz="1200" dirty="0" smtClean="0"/>
            <a:t>1 261,5 </a:t>
          </a:r>
          <a:r>
            <a:rPr lang="ru-RU" sz="1200" dirty="0" err="1" smtClean="0"/>
            <a:t>тыс.руб</a:t>
          </a:r>
          <a:r>
            <a:rPr lang="ru-RU" sz="1200" dirty="0" smtClean="0"/>
            <a:t>. 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 dirty="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000" dirty="0" smtClean="0">
              <a:effectLst/>
              <a:latin typeface="Times New Roman" pitchFamily="18" charset="0"/>
              <a:cs typeface="Times New Roman" pitchFamily="18" charset="0"/>
            </a:rPr>
            <a:t>Уплата земельного налога, налога на имущество, транспортный налог-2,0 </a:t>
          </a:r>
          <a:r>
            <a:rPr lang="ru-RU" sz="10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endParaRPr lang="ru-RU" sz="10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AC1D3A-A498-4ACE-BA4E-62BF7E81D04A}" type="pres">
      <dgm:prSet presAssocID="{1F8E4B7B-3190-492B-BA7B-9B52CE7D79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1489FE-541A-47E0-AF13-CCF049494F87}" type="pres">
      <dgm:prSet presAssocID="{B179D74B-D7BA-4ED1-A72F-D0DA76E8417A}" presName="centerShape" presStyleLbl="node0" presStyleIdx="0" presStyleCnt="1" custScaleY="75416"/>
      <dgm:spPr/>
      <dgm:t>
        <a:bodyPr/>
        <a:lstStyle/>
        <a:p>
          <a:endParaRPr lang="ru-RU"/>
        </a:p>
      </dgm:t>
    </dgm:pt>
    <dgm:pt modelId="{17FB41F8-50A9-4640-BFD7-70506AE9CE83}" type="pres">
      <dgm:prSet presAssocID="{11E86306-1FA3-4165-81CF-E5CFBAACAB41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F5A0AEF-F337-45C0-9EDA-DE840F94A19E}" type="pres">
      <dgm:prSet presAssocID="{11E86306-1FA3-4165-81CF-E5CFBAACAB4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30B59B7-D248-4191-A9E5-7E9EC0363A57}" type="pres">
      <dgm:prSet presAssocID="{1B234536-2071-46C6-A491-AF4B1A3F9FEB}" presName="node" presStyleLbl="node1" presStyleIdx="0" presStyleCnt="4" custScaleX="198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66545-C023-45B3-A75B-0CDBEA958CBE}" type="pres">
      <dgm:prSet presAssocID="{7FE7A46F-F120-46C2-8441-BB1D9BA17B40}" presName="parTrans" presStyleLbl="sibTrans2D1" presStyleIdx="1" presStyleCnt="4"/>
      <dgm:spPr/>
      <dgm:t>
        <a:bodyPr/>
        <a:lstStyle/>
        <a:p>
          <a:endParaRPr lang="ru-RU"/>
        </a:p>
      </dgm:t>
    </dgm:pt>
    <dgm:pt modelId="{7B9CEF2F-BC42-453B-A563-13AAF6B1B4DE}" type="pres">
      <dgm:prSet presAssocID="{7FE7A46F-F120-46C2-8441-BB1D9BA17B40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83E697A-927F-47F3-BA99-0EA6C03BFC1B}" type="pres">
      <dgm:prSet presAssocID="{C6A1BDBE-B799-45DE-8DF1-D0A56A293435}" presName="node" presStyleLbl="node1" presStyleIdx="1" presStyleCnt="4" custRadScaleRad="135824" custRadScaleInc="39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AD471-8957-42AC-BC3F-655176179E11}" type="pres">
      <dgm:prSet presAssocID="{8AB6F3CB-D047-4C8E-B920-0BDFB57A2588}" presName="parTrans" presStyleLbl="sibTrans2D1" presStyleIdx="2" presStyleCnt="4"/>
      <dgm:spPr/>
      <dgm:t>
        <a:bodyPr/>
        <a:lstStyle/>
        <a:p>
          <a:endParaRPr lang="ru-RU"/>
        </a:p>
      </dgm:t>
    </dgm:pt>
    <dgm:pt modelId="{1DE0AF9B-9D96-4574-8EF8-F0690D9BC5BC}" type="pres">
      <dgm:prSet presAssocID="{8AB6F3CB-D047-4C8E-B920-0BDFB57A258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B79A4DBF-90B2-482D-9FC9-E67BB65D68EB}" type="pres">
      <dgm:prSet presAssocID="{84FA42E0-3171-4CBA-9E87-E80A4C844FE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B4610-E749-47A6-8B1D-94F54D1756BA}" type="pres">
      <dgm:prSet presAssocID="{F986B101-2D04-4E3D-8735-12066002DCA2}" presName="parTrans" presStyleLbl="sibTrans2D1" presStyleIdx="3" presStyleCnt="4"/>
      <dgm:spPr/>
      <dgm:t>
        <a:bodyPr/>
        <a:lstStyle/>
        <a:p>
          <a:endParaRPr lang="ru-RU"/>
        </a:p>
      </dgm:t>
    </dgm:pt>
    <dgm:pt modelId="{B594D888-50AF-4D05-AF54-7CAA57C9ACB6}" type="pres">
      <dgm:prSet presAssocID="{F986B101-2D04-4E3D-8735-12066002DCA2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BDE92C5-8A71-4AD4-A464-8B02F131E21B}" type="pres">
      <dgm:prSet presAssocID="{D3913F27-E24C-40CD-AFE9-DDAE93138E32}" presName="node" presStyleLbl="node1" presStyleIdx="3" presStyleCnt="4" custScaleX="153412" custScaleY="133648" custRadScaleRad="141278" custRadScaleInc="34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52372C-3F24-4976-B368-F722462C358C}" srcId="{1F8E4B7B-3190-492B-BA7B-9B52CE7D79BE}" destId="{B84009C1-1397-4DD5-89E8-97AF7D6E1DC0}" srcOrd="4" destOrd="0" parTransId="{A25F939E-937A-4E54-8470-45BEA4B44D22}" sibTransId="{9D171216-9D62-46A2-88BD-E280D347225E}"/>
    <dgm:cxn modelId="{A8874F13-6538-48E1-A11B-C8286704D7D5}" srcId="{1F8E4B7B-3190-492B-BA7B-9B52CE7D79BE}" destId="{5A1914C5-A470-4C7F-BD45-3BF4A505E61B}" srcOrd="5" destOrd="0" parTransId="{71F6EE6C-D40F-43B8-9966-BC7473CFE9A1}" sibTransId="{FA038D41-E7F2-46FE-BE06-27D296653FF9}"/>
    <dgm:cxn modelId="{46FABFBB-B13D-4D4A-BA26-7776B7A45EE0}" srcId="{1F8E4B7B-3190-492B-BA7B-9B52CE7D79BE}" destId="{741C1C53-ADB0-4601-9C21-1AAE68E9BA77}" srcOrd="14" destOrd="0" parTransId="{787F8F0E-AB9C-4B5E-8FD0-E0A17B99B8FC}" sibTransId="{D3BA8B9C-BFDD-42F1-9379-2D68E54701DB}"/>
    <dgm:cxn modelId="{0CFF0AAD-48EE-49C9-AF8C-4C07A4DD509F}" type="presOf" srcId="{11E86306-1FA3-4165-81CF-E5CFBAACAB41}" destId="{17FB41F8-50A9-4640-BFD7-70506AE9CE83}" srcOrd="0" destOrd="0" presId="urn:microsoft.com/office/officeart/2005/8/layout/radial5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D7C32E66-81EA-4D82-A505-FE7E733AE619}" srcId="{1F8E4B7B-3190-492B-BA7B-9B52CE7D79BE}" destId="{54969B65-E0AB-4F14-8FAC-AC3A53C308A4}" srcOrd="11" destOrd="0" parTransId="{1A8C79CC-737D-47B3-9125-BF9E52A9ED44}" sibTransId="{A4E8447A-2906-4868-9FB8-53A78A892423}"/>
    <dgm:cxn modelId="{6E64CDD4-DD55-4879-97F3-53C289B68D18}" srcId="{1F8E4B7B-3190-492B-BA7B-9B52CE7D79BE}" destId="{6ECB981E-F085-4D98-9472-2BE577BE507B}" srcOrd="13" destOrd="0" parTransId="{EC7F1BEB-B370-461E-8CB4-1ECA98D18C84}" sibTransId="{D3D34119-1DE8-4F0A-9806-7E2D0E5E3C70}"/>
    <dgm:cxn modelId="{199ADF5D-5788-40B1-AA66-A9206F28E623}" srcId="{1F8E4B7B-3190-492B-BA7B-9B52CE7D79BE}" destId="{28FD6451-45F9-4296-BBCE-E3E90B8102E0}" srcOrd="10" destOrd="0" parTransId="{2F72FD44-569C-476B-8044-6892A8D39D54}" sibTransId="{54EBC7FE-99CE-43D4-B909-844D90D79D25}"/>
    <dgm:cxn modelId="{6AF933AA-2057-4700-99BF-1DC996F2DA47}" srcId="{1F8E4B7B-3190-492B-BA7B-9B52CE7D79BE}" destId="{4DEE234A-F768-4B72-9D96-AB0E984D0FB0}" srcOrd="12" destOrd="0" parTransId="{1493922C-B4E1-4ADB-B1BD-D593609F293B}" sibTransId="{C886C9CC-4E17-49C8-965F-8B6531D0AE20}"/>
    <dgm:cxn modelId="{772AAF1E-BAD1-4AC7-A11E-46EFCFCC3F45}" srcId="{1F8E4B7B-3190-492B-BA7B-9B52CE7D79BE}" destId="{F62287E6-B8D7-4BF8-B2CD-9BB47DA6CC3F}" srcOrd="7" destOrd="0" parTransId="{784B67E4-7427-485C-964B-FC04C79BA646}" sibTransId="{DEDA7E1E-93E9-4BE0-8563-B2A55B7186D9}"/>
    <dgm:cxn modelId="{5DB1F7F0-1502-48AC-8C2C-F3C40A1AA767}" type="presOf" srcId="{7FE7A46F-F120-46C2-8441-BB1D9BA17B40}" destId="{7BC66545-C023-45B3-A75B-0CDBEA958CBE}" srcOrd="0" destOrd="0" presId="urn:microsoft.com/office/officeart/2005/8/layout/radial5"/>
    <dgm:cxn modelId="{74181810-410D-4DD9-BA65-624BC33E792F}" srcId="{1F8E4B7B-3190-492B-BA7B-9B52CE7D79BE}" destId="{12DE6670-7AE1-4322-9259-28A3BD2796B6}" srcOrd="3" destOrd="0" parTransId="{DF948D65-6815-4523-B8A9-C249219E992E}" sibTransId="{344CD693-323B-42FB-880B-B9B8A805CF9F}"/>
    <dgm:cxn modelId="{1F3BB2D2-4435-4BE0-B2E2-1245D033FA01}" type="presOf" srcId="{D3913F27-E24C-40CD-AFE9-DDAE93138E32}" destId="{2BDE92C5-8A71-4AD4-A464-8B02F131E21B}" srcOrd="0" destOrd="0" presId="urn:microsoft.com/office/officeart/2005/8/layout/radial5"/>
    <dgm:cxn modelId="{D015EBAF-0B0F-4D0A-8F07-38D39946D720}" srcId="{B179D74B-D7BA-4ED1-A72F-D0DA76E8417A}" destId="{C6A1BDBE-B799-45DE-8DF1-D0A56A293435}" srcOrd="1" destOrd="0" parTransId="{7FE7A46F-F120-46C2-8441-BB1D9BA17B40}" sibTransId="{B358B0F7-9D28-4C8F-9C22-734A2FEDCC8D}"/>
    <dgm:cxn modelId="{79ED8E35-A2BE-4B2E-9069-4F2BA267B33D}" srcId="{1F8E4B7B-3190-492B-BA7B-9B52CE7D79BE}" destId="{BFF29C8B-E435-4586-9B3B-5CD319718742}" srcOrd="9" destOrd="0" parTransId="{419C7814-EE9B-426A-A5E9-042BFEFACDAA}" sibTransId="{C7795094-6DB5-4D91-9F9E-0C5AD0001A30}"/>
    <dgm:cxn modelId="{62680DEC-9C34-439E-B5E6-62FFB572AD0F}" srcId="{1F8E4B7B-3190-492B-BA7B-9B52CE7D79BE}" destId="{3FAF614F-E111-4CCB-86C3-AD6B6950CF5A}" srcOrd="8" destOrd="0" parTransId="{62F22F46-97B3-4776-9088-8B2D67E1DD78}" sibTransId="{EF0EA7DB-F32A-4220-89A0-6BB29D5CB53B}"/>
    <dgm:cxn modelId="{94179C15-8BCE-4648-878D-2FDA92C3F688}" srcId="{B179D74B-D7BA-4ED1-A72F-D0DA76E8417A}" destId="{1B234536-2071-46C6-A491-AF4B1A3F9FEB}" srcOrd="0" destOrd="0" parTransId="{11E86306-1FA3-4165-81CF-E5CFBAACAB41}" sibTransId="{1EE3D30F-5CA2-4829-8D39-76AE15AD5942}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15A2BEBA-BFD5-4334-8A52-9A9D47155D92}" srcId="{1F8E4B7B-3190-492B-BA7B-9B52CE7D79BE}" destId="{2C5A668E-7D5C-4ABF-8FFC-18A5A96A1DA9}" srcOrd="1" destOrd="0" parTransId="{90B2D13E-1E7D-4C52-B871-EA356C089E73}" sibTransId="{CB361F55-463C-460A-ABD2-F8D352C625BB}"/>
    <dgm:cxn modelId="{0A0EBA5F-5731-4831-875E-EF5DC80483A1}" type="presOf" srcId="{B179D74B-D7BA-4ED1-A72F-D0DA76E8417A}" destId="{1D1489FE-541A-47E0-AF13-CCF049494F87}" srcOrd="0" destOrd="0" presId="urn:microsoft.com/office/officeart/2005/8/layout/radial5"/>
    <dgm:cxn modelId="{6CEFC0DF-DECF-4691-841D-1672740D7CC0}" type="presOf" srcId="{7FE7A46F-F120-46C2-8441-BB1D9BA17B40}" destId="{7B9CEF2F-BC42-453B-A563-13AAF6B1B4DE}" srcOrd="1" destOrd="0" presId="urn:microsoft.com/office/officeart/2005/8/layout/radial5"/>
    <dgm:cxn modelId="{0DBF1327-CFEF-4817-A1EB-27D6714B1D94}" type="presOf" srcId="{F986B101-2D04-4E3D-8735-12066002DCA2}" destId="{EB3B4610-E749-47A6-8B1D-94F54D1756BA}" srcOrd="0" destOrd="0" presId="urn:microsoft.com/office/officeart/2005/8/layout/radial5"/>
    <dgm:cxn modelId="{8BAD0893-23C3-433B-9F48-935539F85998}" type="presOf" srcId="{84FA42E0-3171-4CBA-9E87-E80A4C844FE3}" destId="{B79A4DBF-90B2-482D-9FC9-E67BB65D68EB}" srcOrd="0" destOrd="0" presId="urn:microsoft.com/office/officeart/2005/8/layout/radial5"/>
    <dgm:cxn modelId="{1AAF7295-A97F-423B-8173-0697EB7D0882}" type="presOf" srcId="{F986B101-2D04-4E3D-8735-12066002DCA2}" destId="{B594D888-50AF-4D05-AF54-7CAA57C9ACB6}" srcOrd="1" destOrd="0" presId="urn:microsoft.com/office/officeart/2005/8/layout/radial5"/>
    <dgm:cxn modelId="{B6EBD744-2FC9-4DB6-AADB-A0DC8052B6D6}" srcId="{1F8E4B7B-3190-492B-BA7B-9B52CE7D79BE}" destId="{DAB78C95-2ABE-43A1-8C52-982D711CBBD3}" srcOrd="6" destOrd="0" parTransId="{68E9A88C-222F-4CBE-8233-E72B4E8D0964}" sibTransId="{6F327190-DB13-42A5-981B-3AAC049E85D9}"/>
    <dgm:cxn modelId="{1099992A-D1AD-4763-879E-1A4974EC789D}" type="presOf" srcId="{1F8E4B7B-3190-492B-BA7B-9B52CE7D79BE}" destId="{1AAC1D3A-A498-4ACE-BA4E-62BF7E81D04A}" srcOrd="0" destOrd="0" presId="urn:microsoft.com/office/officeart/2005/8/layout/radial5"/>
    <dgm:cxn modelId="{A1F87E69-0B9E-448D-B0F8-A8DE77958EE7}" srcId="{1F8E4B7B-3190-492B-BA7B-9B52CE7D79BE}" destId="{2EE46889-1A09-4806-B089-801B04171E60}" srcOrd="15" destOrd="0" parTransId="{A6000D43-5024-43C0-8574-7AEB0E68720C}" sibTransId="{67DDBE8F-98D4-49F8-8FAB-FF2F0E4F950D}"/>
    <dgm:cxn modelId="{8A1F9E05-BE3E-405E-BB28-7EC5CEB7BFB5}" type="presOf" srcId="{11E86306-1FA3-4165-81CF-E5CFBAACAB41}" destId="{BF5A0AEF-F337-45C0-9EDA-DE840F94A19E}" srcOrd="1" destOrd="0" presId="urn:microsoft.com/office/officeart/2005/8/layout/radial5"/>
    <dgm:cxn modelId="{872964A6-5828-4E25-804A-273F0200A14D}" type="presOf" srcId="{8AB6F3CB-D047-4C8E-B920-0BDFB57A2588}" destId="{394AD471-8957-42AC-BC3F-655176179E11}" srcOrd="0" destOrd="0" presId="urn:microsoft.com/office/officeart/2005/8/layout/radial5"/>
    <dgm:cxn modelId="{0056C6F0-81D1-47C9-84A7-691B8A3373C5}" srcId="{1F8E4B7B-3190-492B-BA7B-9B52CE7D79BE}" destId="{BEB47B71-2B2B-471B-8254-6425DC3467DC}" srcOrd="2" destOrd="0" parTransId="{A40E38AA-33C7-4DB5-8CB8-FD872031BB8E}" sibTransId="{D6935280-0094-491F-B9B5-09793877922D}"/>
    <dgm:cxn modelId="{D911A4BA-85FE-4DDC-8366-B2178480C0B3}" type="presOf" srcId="{C6A1BDBE-B799-45DE-8DF1-D0A56A293435}" destId="{D83E697A-927F-47F3-BA99-0EA6C03BFC1B}" srcOrd="0" destOrd="0" presId="urn:microsoft.com/office/officeart/2005/8/layout/radial5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3AD35AE0-2AB0-4A51-BC4F-2D45BDC731BD}" type="presOf" srcId="{1B234536-2071-46C6-A491-AF4B1A3F9FEB}" destId="{D30B59B7-D248-4191-A9E5-7E9EC0363A57}" srcOrd="0" destOrd="0" presId="urn:microsoft.com/office/officeart/2005/8/layout/radial5"/>
    <dgm:cxn modelId="{F2133DFB-F915-4EC1-B2D6-297530D410A6}" type="presOf" srcId="{8AB6F3CB-D047-4C8E-B920-0BDFB57A2588}" destId="{1DE0AF9B-9D96-4574-8EF8-F0690D9BC5BC}" srcOrd="1" destOrd="0" presId="urn:microsoft.com/office/officeart/2005/8/layout/radial5"/>
    <dgm:cxn modelId="{A8FDAF5F-D917-47DE-9018-E562DB246747}" type="presParOf" srcId="{1AAC1D3A-A498-4ACE-BA4E-62BF7E81D04A}" destId="{1D1489FE-541A-47E0-AF13-CCF049494F87}" srcOrd="0" destOrd="0" presId="urn:microsoft.com/office/officeart/2005/8/layout/radial5"/>
    <dgm:cxn modelId="{368D300C-C0DB-437C-A051-F976EBB5EC76}" type="presParOf" srcId="{1AAC1D3A-A498-4ACE-BA4E-62BF7E81D04A}" destId="{17FB41F8-50A9-4640-BFD7-70506AE9CE83}" srcOrd="1" destOrd="0" presId="urn:microsoft.com/office/officeart/2005/8/layout/radial5"/>
    <dgm:cxn modelId="{7D4A3DA6-3808-4AE6-AF31-9FBF3FD4E972}" type="presParOf" srcId="{17FB41F8-50A9-4640-BFD7-70506AE9CE83}" destId="{BF5A0AEF-F337-45C0-9EDA-DE840F94A19E}" srcOrd="0" destOrd="0" presId="urn:microsoft.com/office/officeart/2005/8/layout/radial5"/>
    <dgm:cxn modelId="{61C6700D-17A0-4AE9-B1A5-8BE9209FB93E}" type="presParOf" srcId="{1AAC1D3A-A498-4ACE-BA4E-62BF7E81D04A}" destId="{D30B59B7-D248-4191-A9E5-7E9EC0363A57}" srcOrd="2" destOrd="0" presId="urn:microsoft.com/office/officeart/2005/8/layout/radial5"/>
    <dgm:cxn modelId="{38B06D13-737E-40B5-A1BC-85B73CB4840F}" type="presParOf" srcId="{1AAC1D3A-A498-4ACE-BA4E-62BF7E81D04A}" destId="{7BC66545-C023-45B3-A75B-0CDBEA958CBE}" srcOrd="3" destOrd="0" presId="urn:microsoft.com/office/officeart/2005/8/layout/radial5"/>
    <dgm:cxn modelId="{824F044F-7C69-4B85-8209-989CC5754E67}" type="presParOf" srcId="{7BC66545-C023-45B3-A75B-0CDBEA958CBE}" destId="{7B9CEF2F-BC42-453B-A563-13AAF6B1B4DE}" srcOrd="0" destOrd="0" presId="urn:microsoft.com/office/officeart/2005/8/layout/radial5"/>
    <dgm:cxn modelId="{FEBEF60F-4C3A-4702-8CDF-DBD5649AF8C5}" type="presParOf" srcId="{1AAC1D3A-A498-4ACE-BA4E-62BF7E81D04A}" destId="{D83E697A-927F-47F3-BA99-0EA6C03BFC1B}" srcOrd="4" destOrd="0" presId="urn:microsoft.com/office/officeart/2005/8/layout/radial5"/>
    <dgm:cxn modelId="{62156AA3-99DD-48EA-BCF9-FC9E214BB23D}" type="presParOf" srcId="{1AAC1D3A-A498-4ACE-BA4E-62BF7E81D04A}" destId="{394AD471-8957-42AC-BC3F-655176179E11}" srcOrd="5" destOrd="0" presId="urn:microsoft.com/office/officeart/2005/8/layout/radial5"/>
    <dgm:cxn modelId="{910D488A-814F-4775-8DC8-2AC8A947674F}" type="presParOf" srcId="{394AD471-8957-42AC-BC3F-655176179E11}" destId="{1DE0AF9B-9D96-4574-8EF8-F0690D9BC5BC}" srcOrd="0" destOrd="0" presId="urn:microsoft.com/office/officeart/2005/8/layout/radial5"/>
    <dgm:cxn modelId="{BB3C6E0E-C6A8-465A-80E3-3593C1F8A269}" type="presParOf" srcId="{1AAC1D3A-A498-4ACE-BA4E-62BF7E81D04A}" destId="{B79A4DBF-90B2-482D-9FC9-E67BB65D68EB}" srcOrd="6" destOrd="0" presId="urn:microsoft.com/office/officeart/2005/8/layout/radial5"/>
    <dgm:cxn modelId="{6DAA9FF3-3C50-4AAB-9E79-0EBDDAB33FFA}" type="presParOf" srcId="{1AAC1D3A-A498-4ACE-BA4E-62BF7E81D04A}" destId="{EB3B4610-E749-47A6-8B1D-94F54D1756BA}" srcOrd="7" destOrd="0" presId="urn:microsoft.com/office/officeart/2005/8/layout/radial5"/>
    <dgm:cxn modelId="{217760F4-806D-4C53-A080-D4E7E4B1926F}" type="presParOf" srcId="{EB3B4610-E749-47A6-8B1D-94F54D1756BA}" destId="{B594D888-50AF-4D05-AF54-7CAA57C9ACB6}" srcOrd="0" destOrd="0" presId="urn:microsoft.com/office/officeart/2005/8/layout/radial5"/>
    <dgm:cxn modelId="{43528BE1-2C7F-41E0-A540-EF6D41693329}" type="presParOf" srcId="{1AAC1D3A-A498-4ACE-BA4E-62BF7E81D04A}" destId="{2BDE92C5-8A71-4AD4-A464-8B02F131E21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489FE-541A-47E0-AF13-CCF049494F87}">
      <dsp:nvSpPr>
        <dsp:cNvPr id="0" name=""/>
        <dsp:cNvSpPr/>
      </dsp:nvSpPr>
      <dsp:spPr>
        <a:xfrm>
          <a:off x="4041861" y="2204863"/>
          <a:ext cx="1446609" cy="10909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>
              <a:effectLst/>
              <a:latin typeface="Times New Roman" pitchFamily="18" charset="0"/>
              <a:cs typeface="Times New Roman" pitchFamily="18" charset="0"/>
            </a:rPr>
            <a:t>2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493,7 </a:t>
          </a: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253712" y="2364632"/>
        <a:ext cx="1022907" cy="771436"/>
      </dsp:txXfrm>
    </dsp:sp>
    <dsp:sp modelId="{17FB41F8-50A9-4640-BFD7-70506AE9CE83}">
      <dsp:nvSpPr>
        <dsp:cNvPr id="0" name=""/>
        <dsp:cNvSpPr/>
      </dsp:nvSpPr>
      <dsp:spPr>
        <a:xfrm rot="16200000">
          <a:off x="4565084" y="1592753"/>
          <a:ext cx="400162" cy="4918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5109" y="1751147"/>
        <a:ext cx="280113" cy="295109"/>
      </dsp:txXfrm>
    </dsp:sp>
    <dsp:sp modelId="{D30B59B7-D248-4191-A9E5-7E9EC0363A57}">
      <dsp:nvSpPr>
        <dsp:cNvPr id="0" name=""/>
        <dsp:cNvSpPr/>
      </dsp:nvSpPr>
      <dsp:spPr>
        <a:xfrm>
          <a:off x="3329890" y="3230"/>
          <a:ext cx="2870550" cy="144660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Расходы на выплату государственных(муниципальных) нужд. На содержание должностного лица органов местного самоуправления-924,0 </a:t>
          </a:r>
          <a:r>
            <a:rPr lang="ru-RU" sz="12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тыс..рублей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750272" y="215081"/>
        <a:ext cx="2029786" cy="1022907"/>
      </dsp:txXfrm>
    </dsp:sp>
    <dsp:sp modelId="{7BC66545-C023-45B3-A75B-0CDBEA958CBE}">
      <dsp:nvSpPr>
        <dsp:cNvPr id="0" name=""/>
        <dsp:cNvSpPr/>
      </dsp:nvSpPr>
      <dsp:spPr>
        <a:xfrm rot="1063341">
          <a:off x="5692417" y="2913074"/>
          <a:ext cx="702971" cy="4918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95918" y="2988985"/>
        <a:ext cx="555417" cy="295109"/>
      </dsp:txXfrm>
    </dsp:sp>
    <dsp:sp modelId="{D83E697A-927F-47F3-BA99-0EA6C03BFC1B}">
      <dsp:nvSpPr>
        <dsp:cNvPr id="0" name=""/>
        <dsp:cNvSpPr/>
      </dsp:nvSpPr>
      <dsp:spPr>
        <a:xfrm>
          <a:off x="6660236" y="2863802"/>
          <a:ext cx="1446609" cy="144660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kern="1200" dirty="0" smtClean="0">
              <a:effectLst/>
              <a:latin typeface="Times New Roman" pitchFamily="18" charset="0"/>
              <a:cs typeface="Times New Roman" pitchFamily="18" charset="0"/>
            </a:rPr>
            <a:t>Уплата земельного налога, налога на имущество, транспортный налог-2,0 </a:t>
          </a:r>
          <a:r>
            <a:rPr lang="ru-RU" sz="10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endParaRPr lang="ru-RU" sz="10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872087" y="3075653"/>
        <a:ext cx="1022907" cy="1022907"/>
      </dsp:txXfrm>
    </dsp:sp>
    <dsp:sp modelId="{394AD471-8957-42AC-BC3F-655176179E11}">
      <dsp:nvSpPr>
        <dsp:cNvPr id="0" name=""/>
        <dsp:cNvSpPr/>
      </dsp:nvSpPr>
      <dsp:spPr>
        <a:xfrm rot="5400000">
          <a:off x="4565084" y="3416101"/>
          <a:ext cx="400162" cy="4918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5109" y="3454446"/>
        <a:ext cx="280113" cy="295109"/>
      </dsp:txXfrm>
    </dsp:sp>
    <dsp:sp modelId="{B79A4DBF-90B2-482D-9FC9-E67BB65D68EB}">
      <dsp:nvSpPr>
        <dsp:cNvPr id="0" name=""/>
        <dsp:cNvSpPr/>
      </dsp:nvSpPr>
      <dsp:spPr>
        <a:xfrm>
          <a:off x="4041861" y="4050861"/>
          <a:ext cx="1446609" cy="144660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Другие  общегосударственные  вопросы-154,5  </a:t>
          </a: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253712" y="4262712"/>
        <a:ext cx="1022907" cy="1022907"/>
      </dsp:txXfrm>
    </dsp:sp>
    <dsp:sp modelId="{EB3B4610-E749-47A6-8B1D-94F54D1756BA}">
      <dsp:nvSpPr>
        <dsp:cNvPr id="0" name=""/>
        <dsp:cNvSpPr/>
      </dsp:nvSpPr>
      <dsp:spPr>
        <a:xfrm rot="11726775">
          <a:off x="3311588" y="2180198"/>
          <a:ext cx="560346" cy="4918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456477" y="2298216"/>
        <a:ext cx="412792" cy="295109"/>
      </dsp:txXfrm>
    </dsp:sp>
    <dsp:sp modelId="{2BDE92C5-8A71-4AD4-A464-8B02F131E21B}">
      <dsp:nvSpPr>
        <dsp:cNvPr id="0" name=""/>
        <dsp:cNvSpPr/>
      </dsp:nvSpPr>
      <dsp:spPr>
        <a:xfrm>
          <a:off x="899596" y="1022164"/>
          <a:ext cx="2219272" cy="193336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Расходы на выплату персоналу государственных(муниципальных) </a:t>
          </a:r>
          <a:r>
            <a:rPr lang="ru-RU" sz="1200" kern="1200" dirty="0" err="1" smtClean="0"/>
            <a:t>нужд.На</a:t>
          </a:r>
          <a:r>
            <a:rPr lang="ru-RU" sz="1200" kern="1200" dirty="0" smtClean="0"/>
            <a:t> содержание администрации органов местного самоуправления-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1 261,5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 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224601" y="1305299"/>
        <a:ext cx="1569262" cy="1367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0.46237</cdr:x>
      <cdr:y>0.24381</cdr:y>
    </cdr:from>
    <cdr:to>
      <cdr:x>0.46426</cdr:x>
      <cdr:y>0.24739</cdr:y>
    </cdr:to>
    <cdr:cxnSp macro="">
      <cdr:nvCxnSpPr>
        <cdr:cNvPr id="3" name="Соединительная линия уступом 2"/>
        <cdr:cNvCxnSpPr/>
      </cdr:nvCxnSpPr>
      <cdr:spPr>
        <a:xfrm xmlns:a="http://schemas.openxmlformats.org/drawingml/2006/main" rot="5400000" flipH="1" flipV="1">
          <a:off x="3096344" y="864096"/>
          <a:ext cx="12700" cy="12700"/>
        </a:xfrm>
        <a:prstGeom xmlns:a="http://schemas.openxmlformats.org/drawingml/2006/main" prst="bentConnector3">
          <a:avLst>
            <a:gd name="adj1" fmla="val 1800000"/>
          </a:avLst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0.7957</cdr:x>
      <cdr:y>0.4602</cdr:y>
    </cdr:from>
    <cdr:to>
      <cdr:x>0.89998</cdr:x>
      <cdr:y>0.75884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5328592" y="1631032"/>
          <a:ext cx="698376" cy="10584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0.1335</cdr:x>
      <cdr:y>0.36571</cdr:y>
    </cdr:from>
    <cdr:to>
      <cdr:x>0.25806</cdr:x>
      <cdr:y>0.40635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H="1" flipV="1">
          <a:off x="894045" y="1296144"/>
          <a:ext cx="834147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0.26882</cdr:x>
      <cdr:y>0.24381</cdr:y>
    </cdr:from>
    <cdr:to>
      <cdr:x>0.3871</cdr:x>
      <cdr:y>0.32508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H="1" flipV="1">
          <a:off x="1800200" y="864096"/>
          <a:ext cx="792088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0.24381</cdr:y>
    </cdr:from>
    <cdr:to>
      <cdr:x>0.80645</cdr:x>
      <cdr:y>0.28444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4464496" y="864096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0.54839</cdr:x>
      <cdr:y>0.14222</cdr:y>
    </cdr:from>
    <cdr:to>
      <cdr:x>0.6129</cdr:x>
      <cdr:y>0.28444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3672408" y="504056"/>
          <a:ext cx="43204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840A9-CF82-46E1-9597-D199CBE1E407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34A6B-359F-40A3-839D-BA4FC5EA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7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F43DE5-1C52-4EC7-BA4C-89BB3093470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aladmin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4499992" y="1628800"/>
            <a:ext cx="4824536" cy="4752528"/>
          </a:xfrm>
          <a:prstGeom prst="vertic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РЕШЕНИЮ СОВЕТА   СОЦЗЕМЛЕДЕЛЬСКОГО МУНИЦИПАЛЬНОГО ОБРАЗОВАНИЯ  НА 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8-3    </a:t>
            </a:r>
            <a:r>
              <a:rPr lang="ru-RU" sz="2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20.12.2021 г</a:t>
            </a:r>
            <a:r>
              <a:rPr lang="ru-RU" sz="2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sz="28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3888432" cy="30243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70776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792088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СОЦЗЕМЛЕДЕЛЬСКОГО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 по разделам на 2022 год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409167" y="1196752"/>
            <a:ext cx="1378336" cy="1371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Муниципальные программы-1,5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0,02%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55576" y="4144396"/>
            <a:ext cx="1512168" cy="1451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Социальная политика-1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0,2%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863429" y="4848866"/>
            <a:ext cx="1512168" cy="1442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Предоставление межбюджетных трансфертов бюджету МР в соотве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ствии с заключенными трансфертами-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8,6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0,5 %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072686" y="901093"/>
            <a:ext cx="6904611" cy="5729718"/>
            <a:chOff x="1040702" y="997497"/>
            <a:chExt cx="6904611" cy="5729718"/>
          </a:xfrm>
        </p:grpSpPr>
        <p:sp>
          <p:nvSpPr>
            <p:cNvPr id="4" name="Полилиния 3"/>
            <p:cNvSpPr/>
            <p:nvPr/>
          </p:nvSpPr>
          <p:spPr>
            <a:xfrm>
              <a:off x="3850928" y="2958123"/>
              <a:ext cx="1525724" cy="1525724"/>
            </a:xfrm>
            <a:custGeom>
              <a:avLst/>
              <a:gdLst>
                <a:gd name="connsiteX0" fmla="*/ 0 w 1525724"/>
                <a:gd name="connsiteY0" fmla="*/ 762862 h 1525724"/>
                <a:gd name="connsiteX1" fmla="*/ 762862 w 1525724"/>
                <a:gd name="connsiteY1" fmla="*/ 0 h 1525724"/>
                <a:gd name="connsiteX2" fmla="*/ 1525724 w 1525724"/>
                <a:gd name="connsiteY2" fmla="*/ 762862 h 1525724"/>
                <a:gd name="connsiteX3" fmla="*/ 762862 w 1525724"/>
                <a:gd name="connsiteY3" fmla="*/ 1525724 h 1525724"/>
                <a:gd name="connsiteX4" fmla="*/ 0 w 1525724"/>
                <a:gd name="connsiteY4" fmla="*/ 762862 h 152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724" h="1525724">
                  <a:moveTo>
                    <a:pt x="0" y="762862"/>
                  </a:moveTo>
                  <a:cubicBezTo>
                    <a:pt x="0" y="341545"/>
                    <a:pt x="341545" y="0"/>
                    <a:pt x="762862" y="0"/>
                  </a:cubicBezTo>
                  <a:cubicBezTo>
                    <a:pt x="1184179" y="0"/>
                    <a:pt x="1525724" y="341545"/>
                    <a:pt x="1525724" y="762862"/>
                  </a:cubicBezTo>
                  <a:cubicBezTo>
                    <a:pt x="1525724" y="1184179"/>
                    <a:pt x="1184179" y="1525724"/>
                    <a:pt x="762862" y="1525724"/>
                  </a:cubicBezTo>
                  <a:cubicBezTo>
                    <a:pt x="341545" y="1525724"/>
                    <a:pt x="0" y="1184179"/>
                    <a:pt x="0" y="762862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1217" tIns="241217" rIns="241217" bIns="24121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Всего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3 720,9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err="1" smtClean="0">
                  <a:effectLst/>
                  <a:latin typeface="Times New Roman" pitchFamily="18" charset="0"/>
                  <a:cs typeface="Times New Roman" pitchFamily="18" charset="0"/>
                </a:rPr>
                <a:t>тыс.рублей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 rot="14857390">
              <a:off x="3829613" y="2439337"/>
              <a:ext cx="580521" cy="529039"/>
            </a:xfrm>
            <a:custGeom>
              <a:avLst/>
              <a:gdLst>
                <a:gd name="connsiteX0" fmla="*/ 0 w 337327"/>
                <a:gd name="connsiteY0" fmla="*/ 105808 h 529039"/>
                <a:gd name="connsiteX1" fmla="*/ 168664 w 337327"/>
                <a:gd name="connsiteY1" fmla="*/ 105808 h 529039"/>
                <a:gd name="connsiteX2" fmla="*/ 168664 w 337327"/>
                <a:gd name="connsiteY2" fmla="*/ 0 h 529039"/>
                <a:gd name="connsiteX3" fmla="*/ 337327 w 337327"/>
                <a:gd name="connsiteY3" fmla="*/ 264520 h 529039"/>
                <a:gd name="connsiteX4" fmla="*/ 168664 w 337327"/>
                <a:gd name="connsiteY4" fmla="*/ 529039 h 529039"/>
                <a:gd name="connsiteX5" fmla="*/ 168664 w 337327"/>
                <a:gd name="connsiteY5" fmla="*/ 423231 h 529039"/>
                <a:gd name="connsiteX6" fmla="*/ 0 w 337327"/>
                <a:gd name="connsiteY6" fmla="*/ 423231 h 529039"/>
                <a:gd name="connsiteX7" fmla="*/ 0 w 337327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27" h="529039">
                  <a:moveTo>
                    <a:pt x="0" y="105808"/>
                  </a:moveTo>
                  <a:lnTo>
                    <a:pt x="168664" y="105808"/>
                  </a:lnTo>
                  <a:lnTo>
                    <a:pt x="168664" y="0"/>
                  </a:lnTo>
                  <a:lnTo>
                    <a:pt x="337327" y="264520"/>
                  </a:lnTo>
                  <a:lnTo>
                    <a:pt x="168664" y="529039"/>
                  </a:lnTo>
                  <a:lnTo>
                    <a:pt x="168664" y="423231"/>
                  </a:lnTo>
                  <a:lnTo>
                    <a:pt x="0" y="423231"/>
                  </a:lnTo>
                  <a:lnTo>
                    <a:pt x="0" y="1058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05807" rIns="101198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894100" y="997497"/>
              <a:ext cx="1555998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Национальная, рублей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%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 rot="20520000">
              <a:off x="5602827" y="3705252"/>
              <a:ext cx="168664" cy="63445"/>
            </a:xfrm>
            <a:custGeom>
              <a:avLst/>
              <a:gdLst>
                <a:gd name="connsiteX0" fmla="*/ 0 w 337327"/>
                <a:gd name="connsiteY0" fmla="*/ 105808 h 529039"/>
                <a:gd name="connsiteX1" fmla="*/ 168664 w 337327"/>
                <a:gd name="connsiteY1" fmla="*/ 105808 h 529039"/>
                <a:gd name="connsiteX2" fmla="*/ 168664 w 337327"/>
                <a:gd name="connsiteY2" fmla="*/ 0 h 529039"/>
                <a:gd name="connsiteX3" fmla="*/ 337327 w 337327"/>
                <a:gd name="connsiteY3" fmla="*/ 264520 h 529039"/>
                <a:gd name="connsiteX4" fmla="*/ 168664 w 337327"/>
                <a:gd name="connsiteY4" fmla="*/ 529039 h 529039"/>
                <a:gd name="connsiteX5" fmla="*/ 168664 w 337327"/>
                <a:gd name="connsiteY5" fmla="*/ 423231 h 529039"/>
                <a:gd name="connsiteX6" fmla="*/ 0 w 337327"/>
                <a:gd name="connsiteY6" fmla="*/ 423231 h 529039"/>
                <a:gd name="connsiteX7" fmla="*/ 0 w 337327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27" h="529039">
                  <a:moveTo>
                    <a:pt x="0" y="105808"/>
                  </a:moveTo>
                  <a:lnTo>
                    <a:pt x="168664" y="105808"/>
                  </a:lnTo>
                  <a:lnTo>
                    <a:pt x="168664" y="0"/>
                  </a:lnTo>
                  <a:lnTo>
                    <a:pt x="337327" y="264520"/>
                  </a:lnTo>
                  <a:lnTo>
                    <a:pt x="168664" y="529039"/>
                  </a:lnTo>
                  <a:lnTo>
                    <a:pt x="168664" y="423231"/>
                  </a:lnTo>
                  <a:lnTo>
                    <a:pt x="0" y="423231"/>
                  </a:lnTo>
                  <a:lnTo>
                    <a:pt x="0" y="1058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05808" rIns="101198" bIns="10580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389315" y="2942986"/>
              <a:ext cx="1555998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Жилищно-коммунальное хозяйство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48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,3 тыс.рублей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%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 rot="4088114">
              <a:off x="4957892" y="5037656"/>
              <a:ext cx="45719" cy="306920"/>
            </a:xfrm>
            <a:custGeom>
              <a:avLst/>
              <a:gdLst>
                <a:gd name="connsiteX0" fmla="*/ 0 w 337327"/>
                <a:gd name="connsiteY0" fmla="*/ 105808 h 529039"/>
                <a:gd name="connsiteX1" fmla="*/ 168664 w 337327"/>
                <a:gd name="connsiteY1" fmla="*/ 105808 h 529039"/>
                <a:gd name="connsiteX2" fmla="*/ 168664 w 337327"/>
                <a:gd name="connsiteY2" fmla="*/ 0 h 529039"/>
                <a:gd name="connsiteX3" fmla="*/ 337327 w 337327"/>
                <a:gd name="connsiteY3" fmla="*/ 264520 h 529039"/>
                <a:gd name="connsiteX4" fmla="*/ 168664 w 337327"/>
                <a:gd name="connsiteY4" fmla="*/ 529039 h 529039"/>
                <a:gd name="connsiteX5" fmla="*/ 168664 w 337327"/>
                <a:gd name="connsiteY5" fmla="*/ 423231 h 529039"/>
                <a:gd name="connsiteX6" fmla="*/ 0 w 337327"/>
                <a:gd name="connsiteY6" fmla="*/ 423231 h 529039"/>
                <a:gd name="connsiteX7" fmla="*/ 0 w 337327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27" h="529039">
                  <a:moveTo>
                    <a:pt x="0" y="105808"/>
                  </a:moveTo>
                  <a:lnTo>
                    <a:pt x="168664" y="105808"/>
                  </a:lnTo>
                  <a:lnTo>
                    <a:pt x="168664" y="0"/>
                  </a:lnTo>
                  <a:lnTo>
                    <a:pt x="337327" y="264520"/>
                  </a:lnTo>
                  <a:lnTo>
                    <a:pt x="168664" y="529039"/>
                  </a:lnTo>
                  <a:lnTo>
                    <a:pt x="168664" y="423231"/>
                  </a:lnTo>
                  <a:lnTo>
                    <a:pt x="0" y="423231"/>
                  </a:lnTo>
                  <a:lnTo>
                    <a:pt x="0" y="1058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5807" rIns="101197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619005" y="5644327"/>
              <a:ext cx="851331" cy="1060803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я экономика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940,3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тыс. рублей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%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 rot="19505011">
              <a:off x="3897469" y="5080844"/>
              <a:ext cx="337328" cy="210625"/>
            </a:xfrm>
            <a:custGeom>
              <a:avLst/>
              <a:gdLst>
                <a:gd name="connsiteX0" fmla="*/ 0 w 337327"/>
                <a:gd name="connsiteY0" fmla="*/ 105808 h 529039"/>
                <a:gd name="connsiteX1" fmla="*/ 168664 w 337327"/>
                <a:gd name="connsiteY1" fmla="*/ 105808 h 529039"/>
                <a:gd name="connsiteX2" fmla="*/ 168664 w 337327"/>
                <a:gd name="connsiteY2" fmla="*/ 0 h 529039"/>
                <a:gd name="connsiteX3" fmla="*/ 337327 w 337327"/>
                <a:gd name="connsiteY3" fmla="*/ 264520 h 529039"/>
                <a:gd name="connsiteX4" fmla="*/ 168664 w 337327"/>
                <a:gd name="connsiteY4" fmla="*/ 529039 h 529039"/>
                <a:gd name="connsiteX5" fmla="*/ 168664 w 337327"/>
                <a:gd name="connsiteY5" fmla="*/ 423231 h 529039"/>
                <a:gd name="connsiteX6" fmla="*/ 0 w 337327"/>
                <a:gd name="connsiteY6" fmla="*/ 423231 h 529039"/>
                <a:gd name="connsiteX7" fmla="*/ 0 w 337327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27" h="529039">
                  <a:moveTo>
                    <a:pt x="337327" y="423231"/>
                  </a:moveTo>
                  <a:lnTo>
                    <a:pt x="168663" y="423231"/>
                  </a:lnTo>
                  <a:lnTo>
                    <a:pt x="168663" y="529039"/>
                  </a:lnTo>
                  <a:lnTo>
                    <a:pt x="0" y="264519"/>
                  </a:lnTo>
                  <a:lnTo>
                    <a:pt x="168663" y="0"/>
                  </a:lnTo>
                  <a:lnTo>
                    <a:pt x="168663" y="105808"/>
                  </a:lnTo>
                  <a:lnTo>
                    <a:pt x="337327" y="105808"/>
                  </a:lnTo>
                  <a:lnTo>
                    <a:pt x="337327" y="42323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197" tIns="105808" rIns="1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255224" y="5171217"/>
              <a:ext cx="1555998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Общегосударственные вопросы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2 468,5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тыс. рублей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% 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 rot="736382">
              <a:off x="2972165" y="3312479"/>
              <a:ext cx="730208" cy="419264"/>
            </a:xfrm>
            <a:custGeom>
              <a:avLst/>
              <a:gdLst>
                <a:gd name="connsiteX0" fmla="*/ 0 w 245299"/>
                <a:gd name="connsiteY0" fmla="*/ 105808 h 529039"/>
                <a:gd name="connsiteX1" fmla="*/ 122650 w 245299"/>
                <a:gd name="connsiteY1" fmla="*/ 105808 h 529039"/>
                <a:gd name="connsiteX2" fmla="*/ 122650 w 245299"/>
                <a:gd name="connsiteY2" fmla="*/ 0 h 529039"/>
                <a:gd name="connsiteX3" fmla="*/ 245299 w 245299"/>
                <a:gd name="connsiteY3" fmla="*/ 264520 h 529039"/>
                <a:gd name="connsiteX4" fmla="*/ 122650 w 245299"/>
                <a:gd name="connsiteY4" fmla="*/ 529039 h 529039"/>
                <a:gd name="connsiteX5" fmla="*/ 122650 w 245299"/>
                <a:gd name="connsiteY5" fmla="*/ 423231 h 529039"/>
                <a:gd name="connsiteX6" fmla="*/ 0 w 245299"/>
                <a:gd name="connsiteY6" fmla="*/ 423231 h 529039"/>
                <a:gd name="connsiteX7" fmla="*/ 0 w 245299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299" h="529039">
                  <a:moveTo>
                    <a:pt x="245298" y="423231"/>
                  </a:moveTo>
                  <a:lnTo>
                    <a:pt x="122649" y="423231"/>
                  </a:lnTo>
                  <a:lnTo>
                    <a:pt x="122649" y="529039"/>
                  </a:lnTo>
                  <a:lnTo>
                    <a:pt x="1" y="264519"/>
                  </a:lnTo>
                  <a:lnTo>
                    <a:pt x="122649" y="0"/>
                  </a:lnTo>
                  <a:lnTo>
                    <a:pt x="122649" y="105808"/>
                  </a:lnTo>
                  <a:lnTo>
                    <a:pt x="245298" y="105808"/>
                  </a:lnTo>
                  <a:lnTo>
                    <a:pt x="245298" y="42323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589" tIns="105808" rIns="1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1040702" y="2177342"/>
              <a:ext cx="1907155" cy="1867633"/>
            </a:xfrm>
            <a:custGeom>
              <a:avLst/>
              <a:gdLst>
                <a:gd name="connsiteX0" fmla="*/ 0 w 1907155"/>
                <a:gd name="connsiteY0" fmla="*/ 933817 h 1867633"/>
                <a:gd name="connsiteX1" fmla="*/ 953578 w 1907155"/>
                <a:gd name="connsiteY1" fmla="*/ 0 h 1867633"/>
                <a:gd name="connsiteX2" fmla="*/ 1907156 w 1907155"/>
                <a:gd name="connsiteY2" fmla="*/ 933817 h 1867633"/>
                <a:gd name="connsiteX3" fmla="*/ 953578 w 1907155"/>
                <a:gd name="connsiteY3" fmla="*/ 1867634 h 1867633"/>
                <a:gd name="connsiteX4" fmla="*/ 0 w 1907155"/>
                <a:gd name="connsiteY4" fmla="*/ 933817 h 186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7155" h="1867633">
                  <a:moveTo>
                    <a:pt x="0" y="933817"/>
                  </a:moveTo>
                  <a:cubicBezTo>
                    <a:pt x="0" y="418084"/>
                    <a:pt x="426931" y="0"/>
                    <a:pt x="953578" y="0"/>
                  </a:cubicBezTo>
                  <a:cubicBezTo>
                    <a:pt x="1480225" y="0"/>
                    <a:pt x="1907156" y="418084"/>
                    <a:pt x="1907156" y="933817"/>
                  </a:cubicBezTo>
                  <a:cubicBezTo>
                    <a:pt x="1907156" y="1449550"/>
                    <a:pt x="1480225" y="1867634"/>
                    <a:pt x="953578" y="1867634"/>
                  </a:cubicBezTo>
                  <a:cubicBezTo>
                    <a:pt x="426931" y="1867634"/>
                    <a:pt x="0" y="1449550"/>
                    <a:pt x="0" y="933817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7076" tIns="291289" rIns="297076" bIns="29128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Национальная безопасность и правоохранительная деятельность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5,0 тыс. рублей 0,2%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1070327" y="901093"/>
            <a:ext cx="6901113" cy="6029428"/>
            <a:chOff x="949218" y="757232"/>
            <a:chExt cx="6901113" cy="6029428"/>
          </a:xfrm>
        </p:grpSpPr>
        <p:sp>
          <p:nvSpPr>
            <p:cNvPr id="36" name="Полилиния 35"/>
            <p:cNvSpPr/>
            <p:nvPr/>
          </p:nvSpPr>
          <p:spPr>
            <a:xfrm>
              <a:off x="3763608" y="2705140"/>
              <a:ext cx="1525724" cy="1525724"/>
            </a:xfrm>
            <a:custGeom>
              <a:avLst/>
              <a:gdLst>
                <a:gd name="connsiteX0" fmla="*/ 0 w 1525724"/>
                <a:gd name="connsiteY0" fmla="*/ 762862 h 1525724"/>
                <a:gd name="connsiteX1" fmla="*/ 762862 w 1525724"/>
                <a:gd name="connsiteY1" fmla="*/ 0 h 1525724"/>
                <a:gd name="connsiteX2" fmla="*/ 1525724 w 1525724"/>
                <a:gd name="connsiteY2" fmla="*/ 762862 h 1525724"/>
                <a:gd name="connsiteX3" fmla="*/ 762862 w 1525724"/>
                <a:gd name="connsiteY3" fmla="*/ 1525724 h 1525724"/>
                <a:gd name="connsiteX4" fmla="*/ 0 w 1525724"/>
                <a:gd name="connsiteY4" fmla="*/ 762862 h 152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724" h="1525724">
                  <a:moveTo>
                    <a:pt x="0" y="762862"/>
                  </a:moveTo>
                  <a:cubicBezTo>
                    <a:pt x="0" y="341545"/>
                    <a:pt x="341545" y="0"/>
                    <a:pt x="762862" y="0"/>
                  </a:cubicBezTo>
                  <a:cubicBezTo>
                    <a:pt x="1184179" y="0"/>
                    <a:pt x="1525724" y="341545"/>
                    <a:pt x="1525724" y="762862"/>
                  </a:cubicBezTo>
                  <a:cubicBezTo>
                    <a:pt x="1525724" y="1184179"/>
                    <a:pt x="1184179" y="1525724"/>
                    <a:pt x="762862" y="1525724"/>
                  </a:cubicBezTo>
                  <a:cubicBezTo>
                    <a:pt x="341545" y="1525724"/>
                    <a:pt x="0" y="1184179"/>
                    <a:pt x="0" y="762862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1217" tIns="241217" rIns="241217" bIns="24121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Всего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7 370,5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err="1" smtClean="0">
                  <a:effectLst/>
                  <a:latin typeface="Times New Roman" pitchFamily="18" charset="0"/>
                  <a:cs typeface="Times New Roman" pitchFamily="18" charset="0"/>
                </a:rPr>
                <a:t>тыс.рублей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2737884" y="757232"/>
              <a:ext cx="1555998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Национальная оборона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6,0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err="1" smtClean="0">
                  <a:effectLst/>
                  <a:latin typeface="Times New Roman" pitchFamily="18" charset="0"/>
                  <a:cs typeface="Times New Roman" pitchFamily="18" charset="0"/>
                </a:rPr>
                <a:t>тыс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, рублей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1,3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%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олилиния 38"/>
            <p:cNvSpPr/>
            <p:nvPr/>
          </p:nvSpPr>
          <p:spPr>
            <a:xfrm rot="516401">
              <a:off x="5381211" y="3351413"/>
              <a:ext cx="797872" cy="453297"/>
            </a:xfrm>
            <a:custGeom>
              <a:avLst/>
              <a:gdLst>
                <a:gd name="connsiteX0" fmla="*/ 0 w 337327"/>
                <a:gd name="connsiteY0" fmla="*/ 105808 h 529039"/>
                <a:gd name="connsiteX1" fmla="*/ 168664 w 337327"/>
                <a:gd name="connsiteY1" fmla="*/ 105808 h 529039"/>
                <a:gd name="connsiteX2" fmla="*/ 168664 w 337327"/>
                <a:gd name="connsiteY2" fmla="*/ 0 h 529039"/>
                <a:gd name="connsiteX3" fmla="*/ 337327 w 337327"/>
                <a:gd name="connsiteY3" fmla="*/ 264520 h 529039"/>
                <a:gd name="connsiteX4" fmla="*/ 168664 w 337327"/>
                <a:gd name="connsiteY4" fmla="*/ 529039 h 529039"/>
                <a:gd name="connsiteX5" fmla="*/ 168664 w 337327"/>
                <a:gd name="connsiteY5" fmla="*/ 423231 h 529039"/>
                <a:gd name="connsiteX6" fmla="*/ 0 w 337327"/>
                <a:gd name="connsiteY6" fmla="*/ 423231 h 529039"/>
                <a:gd name="connsiteX7" fmla="*/ 0 w 337327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27" h="529039">
                  <a:moveTo>
                    <a:pt x="0" y="105808"/>
                  </a:moveTo>
                  <a:lnTo>
                    <a:pt x="168664" y="105808"/>
                  </a:lnTo>
                  <a:lnTo>
                    <a:pt x="168664" y="0"/>
                  </a:lnTo>
                  <a:lnTo>
                    <a:pt x="337327" y="264520"/>
                  </a:lnTo>
                  <a:lnTo>
                    <a:pt x="168664" y="529039"/>
                  </a:lnTo>
                  <a:lnTo>
                    <a:pt x="168664" y="423231"/>
                  </a:lnTo>
                  <a:lnTo>
                    <a:pt x="0" y="423231"/>
                  </a:lnTo>
                  <a:lnTo>
                    <a:pt x="0" y="1058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05808" rIns="101198" bIns="10580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6294333" y="2705140"/>
              <a:ext cx="1555998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Жилищно-коммунальное хозяйство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8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,0 тыс.рублей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0,2%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Полилиния 40"/>
            <p:cNvSpPr/>
            <p:nvPr/>
          </p:nvSpPr>
          <p:spPr>
            <a:xfrm rot="4628952">
              <a:off x="4666074" y="4579940"/>
              <a:ext cx="537761" cy="505567"/>
            </a:xfrm>
            <a:custGeom>
              <a:avLst/>
              <a:gdLst>
                <a:gd name="connsiteX0" fmla="*/ 0 w 337327"/>
                <a:gd name="connsiteY0" fmla="*/ 105808 h 529039"/>
                <a:gd name="connsiteX1" fmla="*/ 168664 w 337327"/>
                <a:gd name="connsiteY1" fmla="*/ 105808 h 529039"/>
                <a:gd name="connsiteX2" fmla="*/ 168664 w 337327"/>
                <a:gd name="connsiteY2" fmla="*/ 0 h 529039"/>
                <a:gd name="connsiteX3" fmla="*/ 337327 w 337327"/>
                <a:gd name="connsiteY3" fmla="*/ 264520 h 529039"/>
                <a:gd name="connsiteX4" fmla="*/ 168664 w 337327"/>
                <a:gd name="connsiteY4" fmla="*/ 529039 h 529039"/>
                <a:gd name="connsiteX5" fmla="*/ 168664 w 337327"/>
                <a:gd name="connsiteY5" fmla="*/ 423231 h 529039"/>
                <a:gd name="connsiteX6" fmla="*/ 0 w 337327"/>
                <a:gd name="connsiteY6" fmla="*/ 423231 h 529039"/>
                <a:gd name="connsiteX7" fmla="*/ 0 w 337327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27" h="529039">
                  <a:moveTo>
                    <a:pt x="0" y="105808"/>
                  </a:moveTo>
                  <a:lnTo>
                    <a:pt x="168664" y="105808"/>
                  </a:lnTo>
                  <a:lnTo>
                    <a:pt x="168664" y="0"/>
                  </a:lnTo>
                  <a:lnTo>
                    <a:pt x="337327" y="264520"/>
                  </a:lnTo>
                  <a:lnTo>
                    <a:pt x="168664" y="529039"/>
                  </a:lnTo>
                  <a:lnTo>
                    <a:pt x="168664" y="423231"/>
                  </a:lnTo>
                  <a:lnTo>
                    <a:pt x="0" y="423231"/>
                  </a:lnTo>
                  <a:lnTo>
                    <a:pt x="0" y="1058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5807" rIns="101197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олилиния 41"/>
            <p:cNvSpPr/>
            <p:nvPr/>
          </p:nvSpPr>
          <p:spPr>
            <a:xfrm>
              <a:off x="3971533" y="5230662"/>
              <a:ext cx="1555998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Национальная экономика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4 707,2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тыс. рублей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63,9 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%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олилиния 42"/>
            <p:cNvSpPr/>
            <p:nvPr/>
          </p:nvSpPr>
          <p:spPr>
            <a:xfrm rot="18187287">
              <a:off x="3669504" y="4582226"/>
              <a:ext cx="644674" cy="529040"/>
            </a:xfrm>
            <a:custGeom>
              <a:avLst/>
              <a:gdLst>
                <a:gd name="connsiteX0" fmla="*/ 0 w 337327"/>
                <a:gd name="connsiteY0" fmla="*/ 105808 h 529039"/>
                <a:gd name="connsiteX1" fmla="*/ 168664 w 337327"/>
                <a:gd name="connsiteY1" fmla="*/ 105808 h 529039"/>
                <a:gd name="connsiteX2" fmla="*/ 168664 w 337327"/>
                <a:gd name="connsiteY2" fmla="*/ 0 h 529039"/>
                <a:gd name="connsiteX3" fmla="*/ 337327 w 337327"/>
                <a:gd name="connsiteY3" fmla="*/ 264520 h 529039"/>
                <a:gd name="connsiteX4" fmla="*/ 168664 w 337327"/>
                <a:gd name="connsiteY4" fmla="*/ 529039 h 529039"/>
                <a:gd name="connsiteX5" fmla="*/ 168664 w 337327"/>
                <a:gd name="connsiteY5" fmla="*/ 423231 h 529039"/>
                <a:gd name="connsiteX6" fmla="*/ 0 w 337327"/>
                <a:gd name="connsiteY6" fmla="*/ 423231 h 529039"/>
                <a:gd name="connsiteX7" fmla="*/ 0 w 337327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27" h="529039">
                  <a:moveTo>
                    <a:pt x="337327" y="423231"/>
                  </a:moveTo>
                  <a:lnTo>
                    <a:pt x="168663" y="423231"/>
                  </a:lnTo>
                  <a:lnTo>
                    <a:pt x="168663" y="529039"/>
                  </a:lnTo>
                  <a:lnTo>
                    <a:pt x="0" y="264519"/>
                  </a:lnTo>
                  <a:lnTo>
                    <a:pt x="168663" y="0"/>
                  </a:lnTo>
                  <a:lnTo>
                    <a:pt x="168663" y="105808"/>
                  </a:lnTo>
                  <a:lnTo>
                    <a:pt x="337327" y="105808"/>
                  </a:lnTo>
                  <a:lnTo>
                    <a:pt x="337327" y="42323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197" tIns="105808" rIns="1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2049084" y="4936316"/>
              <a:ext cx="1680730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Общегосударственные вопросы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493,7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тыс. рублей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 33,86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% 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олилиния 45"/>
            <p:cNvSpPr/>
            <p:nvPr/>
          </p:nvSpPr>
          <p:spPr>
            <a:xfrm rot="272919">
              <a:off x="3221315" y="3410489"/>
              <a:ext cx="45719" cy="74112"/>
            </a:xfrm>
            <a:custGeom>
              <a:avLst/>
              <a:gdLst>
                <a:gd name="connsiteX0" fmla="*/ 0 w 245299"/>
                <a:gd name="connsiteY0" fmla="*/ 105808 h 529039"/>
                <a:gd name="connsiteX1" fmla="*/ 122650 w 245299"/>
                <a:gd name="connsiteY1" fmla="*/ 105808 h 529039"/>
                <a:gd name="connsiteX2" fmla="*/ 122650 w 245299"/>
                <a:gd name="connsiteY2" fmla="*/ 0 h 529039"/>
                <a:gd name="connsiteX3" fmla="*/ 245299 w 245299"/>
                <a:gd name="connsiteY3" fmla="*/ 264520 h 529039"/>
                <a:gd name="connsiteX4" fmla="*/ 122650 w 245299"/>
                <a:gd name="connsiteY4" fmla="*/ 529039 h 529039"/>
                <a:gd name="connsiteX5" fmla="*/ 122650 w 245299"/>
                <a:gd name="connsiteY5" fmla="*/ 423231 h 529039"/>
                <a:gd name="connsiteX6" fmla="*/ 0 w 245299"/>
                <a:gd name="connsiteY6" fmla="*/ 423231 h 529039"/>
                <a:gd name="connsiteX7" fmla="*/ 0 w 245299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299" h="529039">
                  <a:moveTo>
                    <a:pt x="245298" y="423231"/>
                  </a:moveTo>
                  <a:lnTo>
                    <a:pt x="122649" y="423231"/>
                  </a:lnTo>
                  <a:lnTo>
                    <a:pt x="122649" y="529039"/>
                  </a:lnTo>
                  <a:lnTo>
                    <a:pt x="1" y="264519"/>
                  </a:lnTo>
                  <a:lnTo>
                    <a:pt x="122649" y="0"/>
                  </a:lnTo>
                  <a:lnTo>
                    <a:pt x="122649" y="105808"/>
                  </a:lnTo>
                  <a:lnTo>
                    <a:pt x="245298" y="105808"/>
                  </a:lnTo>
                  <a:lnTo>
                    <a:pt x="245298" y="42323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589" tIns="105808" rIns="1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Полилиния 46"/>
            <p:cNvSpPr/>
            <p:nvPr/>
          </p:nvSpPr>
          <p:spPr>
            <a:xfrm>
              <a:off x="949218" y="1948621"/>
              <a:ext cx="1907155" cy="1867633"/>
            </a:xfrm>
            <a:custGeom>
              <a:avLst/>
              <a:gdLst>
                <a:gd name="connsiteX0" fmla="*/ 0 w 1907155"/>
                <a:gd name="connsiteY0" fmla="*/ 933817 h 1867633"/>
                <a:gd name="connsiteX1" fmla="*/ 953578 w 1907155"/>
                <a:gd name="connsiteY1" fmla="*/ 0 h 1867633"/>
                <a:gd name="connsiteX2" fmla="*/ 1907156 w 1907155"/>
                <a:gd name="connsiteY2" fmla="*/ 933817 h 1867633"/>
                <a:gd name="connsiteX3" fmla="*/ 953578 w 1907155"/>
                <a:gd name="connsiteY3" fmla="*/ 1867634 h 1867633"/>
                <a:gd name="connsiteX4" fmla="*/ 0 w 1907155"/>
                <a:gd name="connsiteY4" fmla="*/ 933817 h 186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7155" h="1867633">
                  <a:moveTo>
                    <a:pt x="0" y="933817"/>
                  </a:moveTo>
                  <a:cubicBezTo>
                    <a:pt x="0" y="418084"/>
                    <a:pt x="426931" y="0"/>
                    <a:pt x="953578" y="0"/>
                  </a:cubicBezTo>
                  <a:cubicBezTo>
                    <a:pt x="1480225" y="0"/>
                    <a:pt x="1907156" y="418084"/>
                    <a:pt x="1907156" y="933817"/>
                  </a:cubicBezTo>
                  <a:cubicBezTo>
                    <a:pt x="1907156" y="1449550"/>
                    <a:pt x="1480225" y="1867634"/>
                    <a:pt x="953578" y="1867634"/>
                  </a:cubicBezTo>
                  <a:cubicBezTo>
                    <a:pt x="426931" y="1867634"/>
                    <a:pt x="0" y="1449550"/>
                    <a:pt x="0" y="933817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7076" tIns="291289" rIns="297076" bIns="29128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Национальная безопасность и правоохранительная деятельность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,5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тыс. рублей 0,02%</a:t>
              </a:r>
            </a:p>
          </p:txBody>
        </p:sp>
      </p:grpSp>
      <p:sp>
        <p:nvSpPr>
          <p:cNvPr id="11" name="Стрелка вправо 10"/>
          <p:cNvSpPr/>
          <p:nvPr/>
        </p:nvSpPr>
        <p:spPr>
          <a:xfrm rot="18479263">
            <a:off x="5146618" y="2465424"/>
            <a:ext cx="618623" cy="577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9600955">
            <a:off x="2917112" y="4194661"/>
            <a:ext cx="811588" cy="555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2070027">
            <a:off x="5418918" y="4321631"/>
            <a:ext cx="603935" cy="533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7051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00161842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792088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СОЦЗЕМЛЕДЕЛЬСКОГО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 по разделам на 2022 год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444208" y="2564904"/>
            <a:ext cx="1346448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Уплата налогов, сборов и иных платежей-1,4 </a:t>
            </a:r>
            <a:r>
              <a:rPr lang="ru-RU" sz="1000" dirty="0" err="1" smtClean="0"/>
              <a:t>тыс.руб</a:t>
            </a:r>
            <a:endParaRPr lang="ru-RU" sz="1000" dirty="0"/>
          </a:p>
        </p:txBody>
      </p:sp>
      <p:sp>
        <p:nvSpPr>
          <p:cNvPr id="3" name="Овал 2"/>
          <p:cNvSpPr/>
          <p:nvPr/>
        </p:nvSpPr>
        <p:spPr>
          <a:xfrm>
            <a:off x="1835696" y="4653136"/>
            <a:ext cx="1490464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Содержание администра-ции-150,3 </a:t>
            </a:r>
            <a:r>
              <a:rPr lang="ru-RU" sz="1000" dirty="0" err="1" smtClean="0"/>
              <a:t>тыс.руб</a:t>
            </a:r>
            <a:endParaRPr lang="ru-RU" sz="1000" dirty="0"/>
          </a:p>
        </p:txBody>
      </p:sp>
      <p:sp>
        <p:nvSpPr>
          <p:cNvPr id="4" name="Стрелка вправо 3"/>
          <p:cNvSpPr/>
          <p:nvPr/>
        </p:nvSpPr>
        <p:spPr>
          <a:xfrm rot="19873175" flipH="1">
            <a:off x="3330861" y="4509982"/>
            <a:ext cx="630590" cy="441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20492181">
            <a:off x="5694797" y="3466282"/>
            <a:ext cx="637633" cy="510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104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692696"/>
            <a:ext cx="733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 на жилищно –коммунальное  хозяйство </a:t>
            </a:r>
            <a:endParaRPr lang="ru-RU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712430"/>
              </p:ext>
            </p:extLst>
          </p:nvPr>
        </p:nvGraphicFramePr>
        <p:xfrm>
          <a:off x="1528864" y="1196752"/>
          <a:ext cx="6792416" cy="41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360"/>
                <a:gridCol w="17330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</a:t>
                      </a:r>
                      <a:r>
                        <a:rPr lang="ru-RU" sz="1400" baseline="0" dirty="0" smtClean="0"/>
                        <a:t>  программа</a:t>
                      </a:r>
                    </a:p>
                    <a:p>
                      <a:r>
                        <a:rPr lang="ru-RU" sz="1400" baseline="0" dirty="0" smtClean="0"/>
                        <a:t>« Улучшение  водоснабжения  на территории  Соцземледельского  МО на 2022 год»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 </a:t>
                      </a:r>
                      <a:r>
                        <a:rPr lang="ru-RU" dirty="0" err="1" smtClean="0"/>
                        <a:t>тыс.рублей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 программа « Энергосбережение</a:t>
                      </a:r>
                      <a:r>
                        <a:rPr lang="ru-RU" sz="1400" baseline="0" dirty="0" smtClean="0"/>
                        <a:t>  и повышение  энергетической  эффективности  в период 2021-2023 </a:t>
                      </a:r>
                      <a:r>
                        <a:rPr lang="ru-RU" sz="1400" baseline="0" dirty="0" err="1" smtClean="0"/>
                        <a:t>г.г</a:t>
                      </a:r>
                      <a:r>
                        <a:rPr lang="ru-RU" sz="1400" baseline="0" dirty="0" smtClean="0"/>
                        <a:t>. на территории Соцземледельского МО»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Уличное освещение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2,0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Организация ритуальных услуг и содержание мест захоронения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8,0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Муниципальная</a:t>
                      </a:r>
                      <a:r>
                        <a:rPr lang="ru-RU" sz="1400" baseline="0" dirty="0" smtClean="0"/>
                        <a:t> программа «Благоустройство и озеленение территорий Соцземледельского МО на 2021-2023гг.»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Озеленение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2,5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Прочие мероприятия  по благоустройству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5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1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          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НАЦИОНАЛЬНАЯ</a:t>
            </a:r>
            <a:r>
              <a:rPr lang="ru-RU" sz="3200" dirty="0" smtClean="0"/>
              <a:t> 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ЭКОНОМИКА 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2483768" y="1628800"/>
            <a:ext cx="5616624" cy="1872208"/>
          </a:xfrm>
          <a:prstGeom prst="ellipseRibbon">
            <a:avLst>
              <a:gd name="adj1" fmla="val 28602"/>
              <a:gd name="adj2" fmla="val 50000"/>
              <a:gd name="adj3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Мероприятия  по землеустройству  и землепользованию -1,5 </a:t>
            </a:r>
            <a:r>
              <a:rPr lang="ru-RU" sz="1400" dirty="0" err="1" smtClean="0"/>
              <a:t>тыс.рублей</a:t>
            </a:r>
            <a:endParaRPr lang="ru-RU" sz="1400" dirty="0"/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107504" y="4005064"/>
            <a:ext cx="5760640" cy="1584176"/>
          </a:xfrm>
          <a:prstGeom prst="ellipseRibbon">
            <a:avLst>
              <a:gd name="adj1" fmla="val 31225"/>
              <a:gd name="adj2" fmla="val 50000"/>
              <a:gd name="adj3" fmla="val 125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Дорожное  хозяйство </a:t>
            </a:r>
          </a:p>
          <a:p>
            <a:pPr algn="ctr"/>
            <a:r>
              <a:rPr lang="ru-RU" sz="1200" dirty="0" smtClean="0"/>
              <a:t>4 705,7 </a:t>
            </a:r>
            <a:r>
              <a:rPr lang="ru-RU" sz="1200" dirty="0" err="1" smtClean="0"/>
              <a:t>тыс.рублей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510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углая лента лицом вниз 1"/>
          <p:cNvSpPr/>
          <p:nvPr/>
        </p:nvSpPr>
        <p:spPr>
          <a:xfrm>
            <a:off x="1331640" y="908720"/>
            <a:ext cx="6624736" cy="1152128"/>
          </a:xfrm>
          <a:prstGeom prst="ellipseRibbon">
            <a:avLst>
              <a:gd name="adj1" fmla="val 25778"/>
              <a:gd name="adj2" fmla="val 50000"/>
              <a:gd name="adj3" fmla="val 125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 безопасность  и правоохранительная  деятельность </a:t>
            </a:r>
            <a:endParaRPr lang="ru-RU" dirty="0"/>
          </a:p>
        </p:txBody>
      </p:sp>
      <p:sp>
        <p:nvSpPr>
          <p:cNvPr id="3" name="Пятно 1 2"/>
          <p:cNvSpPr/>
          <p:nvPr/>
        </p:nvSpPr>
        <p:spPr>
          <a:xfrm>
            <a:off x="4572000" y="2420888"/>
            <a:ext cx="3888432" cy="309634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программа « Обеспечение первичных мер  пожарной безопасности» – 1,5 </a:t>
            </a:r>
            <a:r>
              <a:rPr lang="ru-RU" sz="1200" dirty="0" err="1" smtClean="0"/>
              <a:t>тыс.рублей</a:t>
            </a:r>
            <a:endParaRPr lang="ru-RU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3672408" cy="324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9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углая лента лицом вниз 3"/>
          <p:cNvSpPr/>
          <p:nvPr/>
        </p:nvSpPr>
        <p:spPr>
          <a:xfrm>
            <a:off x="1589040" y="764704"/>
            <a:ext cx="6120680" cy="1224136"/>
          </a:xfrm>
          <a:prstGeom prst="ellipse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оборона</a:t>
            </a:r>
            <a:endParaRPr lang="ru-RU" sz="2400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3276600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Вертикальный свиток 5"/>
          <p:cNvSpPr/>
          <p:nvPr/>
        </p:nvSpPr>
        <p:spPr>
          <a:xfrm>
            <a:off x="5148064" y="2276872"/>
            <a:ext cx="3384376" cy="3888432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Осуществление  первичного воинского учета   на территориях где отсутствуют  военные комиссариаты </a:t>
            </a:r>
          </a:p>
          <a:p>
            <a:pPr algn="ctr"/>
            <a:r>
              <a:rPr lang="ru-RU" dirty="0" smtClean="0"/>
              <a:t>96,0 </a:t>
            </a:r>
            <a:r>
              <a:rPr lang="ru-RU" dirty="0" err="1" smtClean="0"/>
              <a:t>тыс.руб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836712"/>
            <a:ext cx="7426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Объем доходов местного бюджета  в расчете  на 1 жителя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70776"/>
              </p:ext>
            </p:extLst>
          </p:nvPr>
        </p:nvGraphicFramePr>
        <p:xfrm>
          <a:off x="827584" y="1628800"/>
          <a:ext cx="7344816" cy="291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3802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</a:tr>
              <a:tr h="7500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 постоянного </a:t>
                      </a:r>
                      <a:r>
                        <a:rPr lang="ru-RU" sz="1400" baseline="0" dirty="0" err="1" smtClean="0"/>
                        <a:t>населения,человек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1174</a:t>
                      </a:r>
                      <a:endParaRPr lang="ru-RU" dirty="0"/>
                    </a:p>
                  </a:txBody>
                  <a:tcPr/>
                </a:tc>
              </a:tr>
              <a:tr h="1781415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доходов местного бюджета</a:t>
                      </a:r>
                      <a:r>
                        <a:rPr lang="ru-RU" baseline="0" dirty="0" smtClean="0"/>
                        <a:t> на 1 жителя (рубли)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ru-RU" baseline="0" dirty="0" smtClean="0"/>
                        <a:t> 278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66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2046" y="1439864"/>
            <a:ext cx="8639908" cy="41139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подготовлен:</a:t>
            </a:r>
          </a:p>
          <a:p>
            <a:pP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lnSpc>
                <a:spcPts val="234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Администрацией  Соцземледельского муниципального образования , расположенной </a:t>
            </a:r>
            <a:r>
              <a:rPr lang="ru-RU" dirty="0">
                <a:latin typeface="Tahoma" pitchFamily="34" charset="0"/>
                <a:cs typeface="Tahoma" pitchFamily="34" charset="0"/>
              </a:rPr>
              <a:t>по адресу: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412355, </a:t>
            </a:r>
            <a:r>
              <a:rPr lang="ru-RU" dirty="0">
                <a:latin typeface="Tahoma" pitchFamily="34" charset="0"/>
                <a:cs typeface="Tahoma" pitchFamily="34" charset="0"/>
              </a:rPr>
              <a:t>Саратовская область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Балашовский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район, п. Соцземледельский , </a:t>
            </a:r>
            <a:r>
              <a:rPr lang="ru-RU" dirty="0">
                <a:latin typeface="Tahoma" pitchFamily="34" charset="0"/>
                <a:cs typeface="Tahoma" pitchFamily="34" charset="0"/>
              </a:rPr>
              <a:t>улица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Центральная , д.1-А</a:t>
            </a: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телефон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-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8(84545)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7-22-38,</a:t>
            </a:r>
            <a:r>
              <a:rPr lang="ru-RU" dirty="0">
                <a:latin typeface="Tahoma" pitchFamily="34" charset="0"/>
                <a:cs typeface="Tahoma" pitchFamily="34" charset="0"/>
              </a:rPr>
              <a:t> 8(84545)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7-22-75; </a:t>
            </a:r>
            <a:r>
              <a:rPr lang="ru-RU" dirty="0">
                <a:latin typeface="Tahoma" pitchFamily="34" charset="0"/>
                <a:cs typeface="Tahoma" pitchFamily="34" charset="0"/>
              </a:rPr>
              <a:t>факс 8(84545)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7-22-75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E – mail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obraz355@yandex.ru</a:t>
            </a:r>
            <a:endParaRPr lang="ru-RU" u="sng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ts val="234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 на основании решения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Совета  Соцземледельского муниципального образования 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Балашовского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муниципального района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Саратовской области № 8-3 от 20.12.2021 г. «О  </a:t>
            </a:r>
            <a:r>
              <a:rPr lang="ru-RU" dirty="0">
                <a:latin typeface="Tahoma" pitchFamily="34" charset="0"/>
                <a:cs typeface="Tahoma" pitchFamily="34" charset="0"/>
              </a:rPr>
              <a:t>бюджете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Соцземледельского муниципального образования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Балашовского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муниципального района Саратовской области </a:t>
            </a:r>
            <a:r>
              <a:rPr lang="ru-RU">
                <a:latin typeface="Tahoma" pitchFamily="34" charset="0"/>
                <a:cs typeface="Tahoma" pitchFamily="34" charset="0"/>
              </a:rPr>
              <a:t>на </a:t>
            </a:r>
            <a:r>
              <a:rPr lang="ru-RU" smtClean="0">
                <a:latin typeface="Tahoma" pitchFamily="34" charset="0"/>
                <a:cs typeface="Tahoma" pitchFamily="34" charset="0"/>
              </a:rPr>
              <a:t>2022 </a:t>
            </a:r>
            <a:r>
              <a:rPr lang="ru-RU" dirty="0">
                <a:latin typeface="Tahoma" pitchFamily="34" charset="0"/>
                <a:cs typeface="Tahoma" pitchFamily="34" charset="0"/>
              </a:rPr>
              <a:t>год».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5656" y="742947"/>
            <a:ext cx="5904656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 ЗА ВНИМАНИЕ!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92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31183" cy="1872208"/>
          </a:xfr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b="1" dirty="0" smtClean="0"/>
              <a:t>Административно-территориальная характеристика</a:t>
            </a:r>
            <a:br>
              <a:rPr lang="ru-RU" sz="3600" b="1" dirty="0" smtClean="0"/>
            </a:br>
            <a:r>
              <a:rPr lang="ru-RU" sz="3600" dirty="0" smtClean="0"/>
              <a:t>муниципального образования</a:t>
            </a:r>
            <a:endParaRPr lang="ru-RU" sz="36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2636912"/>
            <a:ext cx="8280921" cy="3528392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/>
          <a:lstStyle/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состав муниципального  образования  входят населенные пункты: п. Соцземледельский 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с.Львовка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с. Ленино. </a:t>
            </a: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 - п. </a:t>
            </a:r>
            <a:r>
              <a:rPr lang="ru-RU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Соцземледельский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</a:t>
            </a:r>
            <a:endParaRPr lang="ru-RU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Расстояние  от центра муниципального образования  до районного центра  - 65 км.</a:t>
            </a: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Река, протекающая на территории  муниципального  образования  - р. Елань</a:t>
            </a: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Население  муниципального образования насчитывает  1174 человека.</a:t>
            </a: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Связь с районным  центром  осуществляется автомобильным транспортом.</a:t>
            </a:r>
          </a:p>
          <a:p>
            <a:pPr marL="0" indent="0" algn="just">
              <a:buFont typeface="Wingdings 2" pitchFamily="18" charset="2"/>
              <a:buNone/>
              <a:defRPr/>
            </a:pPr>
            <a:endParaRPr lang="ru-RU" sz="18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205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13289" y="274638"/>
            <a:ext cx="7979019" cy="1143000"/>
          </a:xfrm>
        </p:spPr>
        <p:txBody>
          <a:bodyPr/>
          <a:lstStyle/>
          <a:p>
            <a:pPr algn="ctr" eaLnBrk="1" hangingPunct="1"/>
            <a:r>
              <a:rPr lang="ru-RU" sz="4000" b="1" dirty="0" smtClean="0"/>
              <a:t>Уважаемые жители </a:t>
            </a:r>
            <a:r>
              <a:rPr lang="ru-RU" sz="4000" dirty="0" smtClean="0"/>
              <a:t>и гости </a:t>
            </a:r>
            <a:br>
              <a:rPr lang="ru-RU" sz="4000" dirty="0" smtClean="0"/>
            </a:br>
            <a:r>
              <a:rPr lang="ru-RU" sz="4000" dirty="0" smtClean="0"/>
              <a:t>Соцземледельского </a:t>
            </a:r>
            <a:br>
              <a:rPr lang="ru-RU" sz="4000" dirty="0" smtClean="0"/>
            </a:br>
            <a:r>
              <a:rPr lang="ru-RU" sz="4000" dirty="0" smtClean="0"/>
              <a:t>муниципального образования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4294967295"/>
          </p:nvPr>
        </p:nvSpPr>
        <p:spPr>
          <a:xfrm>
            <a:off x="395536" y="2636913"/>
            <a:ext cx="8291264" cy="2880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eaLnBrk="1" hangingPunct="1"/>
            <a:r>
              <a:rPr lang="ru-RU" sz="2400" dirty="0" smtClean="0"/>
              <a:t>«Бюджет для граждан» познакомит вас с основными положениями бюджета Соцземледельского муниципального образования на 2022 год.</a:t>
            </a:r>
          </a:p>
          <a:p>
            <a:pPr marL="45720" indent="0" algn="just" eaLnBrk="1" hangingPunct="1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5827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403350" y="764381"/>
            <a:ext cx="8856663" cy="6264275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05599" y="1101027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  <p:extLst>
      <p:ext uri="{BB962C8B-B14F-4D97-AF65-F5344CB8AC3E}">
        <p14:creationId xmlns:p14="http://schemas.microsoft.com/office/powerpoint/2010/main" val="84225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950" y="188913"/>
            <a:ext cx="8786813" cy="6480175"/>
          </a:xfrm>
          <a:prstGeom prst="rect">
            <a:avLst/>
          </a:prstGeo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1402930" y="140323"/>
            <a:ext cx="6985494" cy="994032"/>
            <a:chOff x="895" y="-412"/>
            <a:chExt cx="3629" cy="1480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" y="-412"/>
              <a:ext cx="3629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136" y="-52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3600" b="1" i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17395" y="1399743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1379575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631786" y="1372422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 dirty="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744634" y="1772816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Дотации </a:t>
            </a:r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142" y="1772816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»</a:t>
            </a:r>
            <a:r>
              <a:rPr lang="en-US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- 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723337" y="187022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1536796" y="1162835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287713" y="1185097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7300818" y="1134296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745030" y="132757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300663" y="1142197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745030" y="1772816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8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051" y="980729"/>
            <a:ext cx="8773898" cy="5940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Публичные слушания по бюджету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2022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год, назначенные  решением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Совета Соцземледельского муниципального образования от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22.10.2021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г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№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2-1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проекте бюджета Соцземледельского муниципального образования  на 2022» 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назначении публичных слушаний по вопросу: «О проекте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бюджета Соцземледельского муниципального образования на 2022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год», состоялись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11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ноября 2021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года в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14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часов по адресу: Саратовская область,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Балашовский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район, п.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Соцземледельский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, ул. Центральная  дом 1-А.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Б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юджет  Соцземледельского  муниципального образования на 2022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 утвержден решением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Совета  Соцземледельского  муниципального образования № 8-3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20.12.2021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года после соблюдения всех процедур по рассмотрению и принятию бюджета.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решением Совета  Соцземледельского муниципального образования №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8-3 от 20.12.2021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г.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бюджете  Соцземледельского муниципального образования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Балашовского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муниципального района Саратовской области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2022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год», а так же с последующими внесенными изменениями в данное решение, можно ознакомиться на официальном сайте </a:t>
            </a:r>
            <a:r>
              <a:rPr lang="ru-RU" sz="2000" b="1" u="sng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hlinkClick r:id="rId2"/>
              </a:rPr>
              <a:t>http://baladmin.ru</a:t>
            </a:r>
            <a:r>
              <a:rPr lang="ru-RU" sz="2000" b="1" u="sng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hlinkClick r:id="rId2"/>
              </a:rPr>
              <a:t>/</a:t>
            </a:r>
            <a:r>
              <a:rPr lang="ru-RU" sz="2000" b="1" u="sng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 (ссылка :  муниципальные образования - </a:t>
            </a:r>
            <a:r>
              <a:rPr lang="ru-RU" sz="2000" b="1" u="sng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Соцземледельское</a:t>
            </a:r>
            <a:r>
              <a:rPr lang="ru-RU" sz="2000" b="1" u="sng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)</a:t>
            </a:r>
            <a:endParaRPr lang="ru-RU" sz="2000" b="1" dirty="0">
              <a:ln w="10541" cmpd="sng">
                <a:solidFill>
                  <a:sysClr val="windowText" lastClr="000000"/>
                </a:solidFill>
                <a:prstDash val="solid"/>
              </a:ln>
              <a:gradFill flip="none" rotWithShape="1"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390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flipH="1">
            <a:off x="899591" y="404665"/>
            <a:ext cx="7272808" cy="1224135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ru-RU" sz="2400" dirty="0" smtClean="0"/>
              <a:t>ОСНОВНЫЕ  ХАРАКТЕРИСТИКИ БЮДЖЕТА СОЦЗЕМЛЕДЕЛЬСКОГО  МУНИЦИПАЛЬНОГО ОБРАЗОВАНИЯ  НА 2022 ГОД 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94158"/>
              </p:ext>
            </p:extLst>
          </p:nvPr>
        </p:nvGraphicFramePr>
        <p:xfrm>
          <a:off x="611560" y="1772817"/>
          <a:ext cx="7416824" cy="3440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358959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2022 год (</a:t>
                      </a:r>
                      <a:r>
                        <a:rPr lang="ru-RU" sz="1100" dirty="0" err="1" smtClean="0"/>
                        <a:t>руб</a:t>
                      </a:r>
                      <a:r>
                        <a:rPr lang="ru-RU" sz="1100" dirty="0" smtClean="0"/>
                        <a:t>)</a:t>
                      </a:r>
                      <a:endParaRPr lang="ru-RU" sz="1100" dirty="0"/>
                    </a:p>
                  </a:txBody>
                  <a:tcPr/>
                </a:tc>
              </a:tr>
              <a:tr h="3396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I.</a:t>
                      </a:r>
                      <a:r>
                        <a:rPr lang="ru-RU" sz="1400" dirty="0" smtClean="0"/>
                        <a:t>Доходы,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7 370 500</a:t>
                      </a:r>
                      <a:r>
                        <a:rPr lang="ru-RU" sz="1400" dirty="0" smtClean="0"/>
                        <a:t>,00</a:t>
                      </a:r>
                      <a:endParaRPr lang="ru-RU" sz="1400" dirty="0"/>
                    </a:p>
                  </a:txBody>
                  <a:tcPr/>
                </a:tc>
              </a:tr>
              <a:tr h="3589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5854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Налоговые и неналоговые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3 036 300</a:t>
                      </a:r>
                      <a:r>
                        <a:rPr lang="ru-RU" sz="1400" dirty="0" smtClean="0"/>
                        <a:t>,00</a:t>
                      </a:r>
                      <a:endParaRPr lang="ru-RU" sz="1400" dirty="0"/>
                    </a:p>
                  </a:txBody>
                  <a:tcPr/>
                </a:tc>
              </a:tr>
              <a:tr h="8265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  в бюджет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4 334 200</a:t>
                      </a:r>
                      <a:r>
                        <a:rPr lang="ru-RU" sz="1400" dirty="0" smtClean="0"/>
                        <a:t>,00</a:t>
                      </a:r>
                      <a:endParaRPr lang="ru-RU" sz="1400" dirty="0"/>
                    </a:p>
                  </a:txBody>
                  <a:tcPr/>
                </a:tc>
              </a:tr>
              <a:tr h="4546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II. </a:t>
                      </a:r>
                      <a:r>
                        <a:rPr lang="ru-RU" sz="1400" dirty="0" smtClean="0"/>
                        <a:t>Расходы ,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7 370 500</a:t>
                      </a:r>
                      <a:r>
                        <a:rPr lang="ru-RU" sz="1400" dirty="0" smtClean="0"/>
                        <a:t>,00</a:t>
                      </a:r>
                      <a:endParaRPr lang="ru-RU" sz="1400" dirty="0"/>
                    </a:p>
                  </a:txBody>
                  <a:tcPr/>
                </a:tc>
              </a:tr>
              <a:tr h="5166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III.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Дефицит(-)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0,00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11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4019083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i="1" u="sng" dirty="0" smtClean="0"/>
              <a:t>Доходная часть бюджета поселения:</a:t>
            </a:r>
            <a:endParaRPr lang="ru-RU" sz="1100" dirty="0" smtClean="0"/>
          </a:p>
          <a:p>
            <a:pPr lvl="0" algn="just"/>
            <a:r>
              <a:rPr lang="ru-RU" sz="1100" b="1" i="1" u="sng" dirty="0" smtClean="0"/>
              <a:t>Налоговые </a:t>
            </a:r>
            <a:r>
              <a:rPr lang="ru-RU" sz="1100" b="1" i="1" u="sng" dirty="0"/>
              <a:t>и неналоговые доходы:</a:t>
            </a:r>
            <a:endParaRPr lang="ru-RU" sz="1100" dirty="0"/>
          </a:p>
          <a:p>
            <a:pPr algn="just"/>
            <a:r>
              <a:rPr lang="ru-RU" sz="1100" dirty="0"/>
              <a:t>         1. Планируемый  </a:t>
            </a:r>
            <a:r>
              <a:rPr lang="ru-RU" sz="1100" b="1" u="sng" dirty="0"/>
              <a:t>налог на доходы физических лиц</a:t>
            </a:r>
            <a:r>
              <a:rPr lang="ru-RU" sz="1100" dirty="0"/>
              <a:t> </a:t>
            </a:r>
            <a:endParaRPr lang="ru-RU" sz="1100" dirty="0" smtClean="0"/>
          </a:p>
          <a:p>
            <a:pPr algn="just"/>
            <a:r>
              <a:rPr lang="ru-RU" sz="1100" dirty="0" smtClean="0"/>
              <a:t> </a:t>
            </a:r>
            <a:r>
              <a:rPr lang="ru-RU" sz="1100" dirty="0"/>
              <a:t>составит в </a:t>
            </a:r>
            <a:r>
              <a:rPr lang="ru-RU" sz="1100" dirty="0" smtClean="0"/>
              <a:t>2022г</a:t>
            </a:r>
            <a:r>
              <a:rPr lang="ru-RU" sz="1100" dirty="0"/>
              <a:t>. – </a:t>
            </a:r>
            <a:r>
              <a:rPr lang="ru-RU" sz="1100" b="1" dirty="0" smtClean="0">
                <a:solidFill>
                  <a:srgbClr val="00B050"/>
                </a:solidFill>
              </a:rPr>
              <a:t>239,6 </a:t>
            </a:r>
            <a:r>
              <a:rPr lang="ru-RU" sz="1100" b="1" dirty="0">
                <a:solidFill>
                  <a:srgbClr val="00B050"/>
                </a:solidFill>
              </a:rPr>
              <a:t>тыс. руб. </a:t>
            </a:r>
            <a:r>
              <a:rPr lang="ru-RU" sz="1100" dirty="0" smtClean="0"/>
              <a:t>Уменьшение  </a:t>
            </a:r>
            <a:r>
              <a:rPr lang="ru-RU" sz="1100" dirty="0"/>
              <a:t>по </a:t>
            </a:r>
            <a:r>
              <a:rPr lang="ru-RU" sz="1100" dirty="0" smtClean="0"/>
              <a:t>отношению  </a:t>
            </a:r>
            <a:r>
              <a:rPr lang="ru-RU" sz="1100" dirty="0"/>
              <a:t>к   </a:t>
            </a:r>
            <a:r>
              <a:rPr lang="ru-RU" sz="1100" dirty="0" smtClean="0"/>
              <a:t>2021 </a:t>
            </a:r>
            <a:r>
              <a:rPr lang="ru-RU" sz="1100" dirty="0"/>
              <a:t>г на  </a:t>
            </a:r>
            <a:r>
              <a:rPr lang="ru-RU" sz="1100" dirty="0" smtClean="0"/>
              <a:t>111,4 </a:t>
            </a:r>
            <a:r>
              <a:rPr lang="ru-RU" sz="1100" dirty="0" err="1"/>
              <a:t>тыс.руб</a:t>
            </a:r>
            <a:r>
              <a:rPr lang="ru-RU" sz="1100" dirty="0" smtClean="0"/>
              <a:t>. </a:t>
            </a:r>
            <a:endParaRPr lang="ru-RU" sz="1100" dirty="0"/>
          </a:p>
          <a:p>
            <a:pPr algn="just"/>
            <a:r>
              <a:rPr lang="ru-RU" sz="1100" dirty="0"/>
              <a:t>         2. Планируемый  </a:t>
            </a:r>
            <a:r>
              <a:rPr lang="ru-RU" sz="1100" b="1" u="sng" dirty="0"/>
              <a:t>налог на имущество физических </a:t>
            </a:r>
            <a:r>
              <a:rPr lang="ru-RU" sz="1100" b="1" u="sng" dirty="0" smtClean="0"/>
              <a:t>лиц </a:t>
            </a:r>
            <a:r>
              <a:rPr lang="ru-RU" sz="1100" dirty="0" smtClean="0"/>
              <a:t> </a:t>
            </a:r>
            <a:r>
              <a:rPr lang="ru-RU" sz="1100" dirty="0"/>
              <a:t>рассчитан исходя из </a:t>
            </a:r>
            <a:r>
              <a:rPr lang="ru-RU" sz="1100" dirty="0" smtClean="0"/>
              <a:t>фактического</a:t>
            </a:r>
          </a:p>
          <a:p>
            <a:pPr algn="just"/>
            <a:r>
              <a:rPr lang="ru-RU" sz="1100" dirty="0" smtClean="0"/>
              <a:t> </a:t>
            </a:r>
            <a:r>
              <a:rPr lang="ru-RU" sz="1100" dirty="0"/>
              <a:t>общего поступления </a:t>
            </a:r>
            <a:r>
              <a:rPr lang="ru-RU" sz="1100" dirty="0" smtClean="0"/>
              <a:t>налога  </a:t>
            </a:r>
            <a:r>
              <a:rPr lang="ru-RU" sz="1100" dirty="0"/>
              <a:t>в </a:t>
            </a:r>
            <a:r>
              <a:rPr lang="ru-RU" sz="1100" dirty="0" smtClean="0"/>
              <a:t>2019-2020г.г</a:t>
            </a:r>
            <a:r>
              <a:rPr lang="ru-RU" sz="1100" dirty="0"/>
              <a:t>. и ожидаемое поступление в </a:t>
            </a:r>
            <a:r>
              <a:rPr lang="ru-RU" sz="1100" dirty="0" smtClean="0"/>
              <a:t>2021 </a:t>
            </a:r>
            <a:r>
              <a:rPr lang="ru-RU" sz="1100" dirty="0"/>
              <a:t>г </a:t>
            </a:r>
            <a:r>
              <a:rPr lang="ru-RU" sz="1100" dirty="0" smtClean="0"/>
              <a:t>.</a:t>
            </a:r>
          </a:p>
          <a:p>
            <a:pPr algn="just"/>
            <a:r>
              <a:rPr lang="ru-RU" sz="1100" dirty="0" smtClean="0"/>
              <a:t> </a:t>
            </a:r>
            <a:r>
              <a:rPr lang="ru-RU" sz="1100" dirty="0"/>
              <a:t>Налог на имущество составит в 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2022г</a:t>
            </a:r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– </a:t>
            </a:r>
            <a:r>
              <a:rPr lang="ru-RU" sz="1100" b="1" dirty="0" smtClean="0">
                <a:solidFill>
                  <a:srgbClr val="00B050"/>
                </a:solidFill>
              </a:rPr>
              <a:t>265,0 </a:t>
            </a:r>
            <a:r>
              <a:rPr lang="ru-RU" sz="1100" b="1" dirty="0">
                <a:solidFill>
                  <a:srgbClr val="00B050"/>
                </a:solidFill>
              </a:rPr>
              <a:t>тыс. руб</a:t>
            </a:r>
            <a:r>
              <a:rPr lang="ru-RU" sz="1100" b="1" dirty="0" smtClean="0">
                <a:solidFill>
                  <a:srgbClr val="00B050"/>
                </a:solidFill>
              </a:rPr>
              <a:t>.</a:t>
            </a:r>
            <a:r>
              <a:rPr lang="ru-RU" sz="1100" b="1" dirty="0" smtClean="0">
                <a:solidFill>
                  <a:schemeClr val="accent6"/>
                </a:solidFill>
              </a:rPr>
              <a:t> </a:t>
            </a:r>
            <a:r>
              <a:rPr lang="ru-RU" sz="1100" dirty="0"/>
              <a:t>(по форме 5МН МРИ ФНС за </a:t>
            </a:r>
            <a:r>
              <a:rPr lang="ru-RU" sz="1100" dirty="0" smtClean="0"/>
              <a:t>2020 </a:t>
            </a:r>
            <a:r>
              <a:rPr lang="ru-RU" sz="1100" dirty="0"/>
              <a:t>год). </a:t>
            </a:r>
            <a:endParaRPr lang="ru-RU" sz="1100" dirty="0" smtClean="0"/>
          </a:p>
          <a:p>
            <a:pPr algn="just"/>
            <a:r>
              <a:rPr lang="ru-RU" sz="1100" dirty="0" smtClean="0"/>
              <a:t> Увеличение по отношению к 2021 г. на 19 </a:t>
            </a:r>
            <a:r>
              <a:rPr lang="ru-RU" sz="1100" dirty="0" err="1"/>
              <a:t>тыс.руб</a:t>
            </a:r>
            <a:endParaRPr lang="ru-RU" sz="1100" dirty="0"/>
          </a:p>
          <a:p>
            <a:pPr algn="just"/>
            <a:r>
              <a:rPr lang="ru-RU" sz="1100" dirty="0" smtClean="0"/>
              <a:t>         3</a:t>
            </a:r>
            <a:r>
              <a:rPr lang="ru-RU" sz="1100" dirty="0"/>
              <a:t>. Планируемый  </a:t>
            </a:r>
            <a:r>
              <a:rPr lang="ru-RU" sz="1100" b="1" u="sng" dirty="0"/>
              <a:t>земельный налог</a:t>
            </a:r>
            <a:r>
              <a:rPr lang="ru-RU" sz="1100" dirty="0"/>
              <a:t> рассчитан исходя </a:t>
            </a:r>
            <a:r>
              <a:rPr lang="ru-RU" sz="1100" dirty="0" smtClean="0"/>
              <a:t>из </a:t>
            </a:r>
            <a:r>
              <a:rPr lang="ru-RU" sz="1100" dirty="0"/>
              <a:t>фактического поступления </a:t>
            </a:r>
            <a:endParaRPr lang="ru-RU" sz="1100" dirty="0" smtClean="0"/>
          </a:p>
          <a:p>
            <a:pPr algn="just"/>
            <a:r>
              <a:rPr lang="ru-RU" sz="1100" dirty="0" smtClean="0"/>
              <a:t> </a:t>
            </a:r>
            <a:r>
              <a:rPr lang="ru-RU" sz="1100" dirty="0"/>
              <a:t>в </a:t>
            </a:r>
            <a:r>
              <a:rPr lang="ru-RU" sz="1100" dirty="0" smtClean="0"/>
              <a:t>2019-2020г.г</a:t>
            </a:r>
            <a:r>
              <a:rPr lang="ru-RU" sz="1100" dirty="0"/>
              <a:t>. и </a:t>
            </a:r>
            <a:r>
              <a:rPr lang="ru-RU" sz="1100" dirty="0" smtClean="0"/>
              <a:t>ожидаемое  </a:t>
            </a:r>
            <a:r>
              <a:rPr lang="ru-RU" sz="1100" dirty="0"/>
              <a:t>поступление в </a:t>
            </a:r>
            <a:r>
              <a:rPr lang="ru-RU" sz="1100" dirty="0" smtClean="0"/>
              <a:t>2021 </a:t>
            </a:r>
            <a:r>
              <a:rPr lang="ru-RU" sz="1100" dirty="0"/>
              <a:t>году, а также с учетом </a:t>
            </a:r>
            <a:r>
              <a:rPr lang="ru-RU" sz="1100" dirty="0" smtClean="0"/>
              <a:t> </a:t>
            </a:r>
            <a:r>
              <a:rPr lang="ru-RU" sz="1100" dirty="0"/>
              <a:t>новых кадастровых оценок </a:t>
            </a:r>
            <a:endParaRPr lang="ru-RU" sz="1100" dirty="0" smtClean="0"/>
          </a:p>
          <a:p>
            <a:pPr algn="just"/>
            <a:r>
              <a:rPr lang="ru-RU" sz="1100" dirty="0" smtClean="0"/>
              <a:t> составит </a:t>
            </a:r>
            <a:r>
              <a:rPr lang="ru-RU" sz="1100" dirty="0"/>
              <a:t>на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2022г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. –</a:t>
            </a:r>
            <a:r>
              <a:rPr lang="ru-RU" sz="1100" b="1" dirty="0">
                <a:solidFill>
                  <a:srgbClr val="00B050"/>
                </a:solidFill>
              </a:rPr>
              <a:t>1 </a:t>
            </a:r>
            <a:r>
              <a:rPr lang="ru-RU" sz="1100" b="1" dirty="0" smtClean="0">
                <a:solidFill>
                  <a:srgbClr val="00B050"/>
                </a:solidFill>
              </a:rPr>
              <a:t>441,0 </a:t>
            </a:r>
            <a:r>
              <a:rPr lang="ru-RU" sz="1100" b="1" dirty="0" err="1">
                <a:solidFill>
                  <a:srgbClr val="00B050"/>
                </a:solidFill>
              </a:rPr>
              <a:t>тыс.руб</a:t>
            </a:r>
            <a:r>
              <a:rPr lang="ru-RU" sz="1100" b="1" dirty="0">
                <a:solidFill>
                  <a:srgbClr val="00B050"/>
                </a:solidFill>
              </a:rPr>
              <a:t>. </a:t>
            </a:r>
            <a:r>
              <a:rPr lang="ru-RU" sz="1100" dirty="0" smtClean="0"/>
              <a:t>Уменьшение  по </a:t>
            </a:r>
          </a:p>
          <a:p>
            <a:pPr algn="just"/>
            <a:r>
              <a:rPr lang="ru-RU" sz="1100" dirty="0"/>
              <a:t> </a:t>
            </a:r>
            <a:r>
              <a:rPr lang="ru-RU" sz="1100" dirty="0" smtClean="0"/>
              <a:t>отношению к 2021 г. составит 59,0 </a:t>
            </a:r>
            <a:r>
              <a:rPr lang="ru-RU" sz="1100" dirty="0" err="1" smtClean="0"/>
              <a:t>тыс.руб</a:t>
            </a:r>
            <a:r>
              <a:rPr lang="ru-RU" sz="1100" dirty="0" smtClean="0"/>
              <a:t>.</a:t>
            </a:r>
            <a:endParaRPr lang="ru-RU" sz="1100" dirty="0"/>
          </a:p>
          <a:p>
            <a:pPr algn="just"/>
            <a:r>
              <a:rPr lang="ru-RU" sz="1100" dirty="0" smtClean="0"/>
              <a:t>       4</a:t>
            </a:r>
            <a:r>
              <a:rPr lang="ru-RU" sz="1100" dirty="0"/>
              <a:t>. Планируемый  </a:t>
            </a:r>
            <a:r>
              <a:rPr lang="ru-RU" sz="1100" b="1" u="sng" dirty="0"/>
              <a:t>единый сельскохозяйственный </a:t>
            </a:r>
            <a:r>
              <a:rPr lang="ru-RU" sz="1100" b="1" u="sng" dirty="0" smtClean="0"/>
              <a:t>налог </a:t>
            </a:r>
            <a:r>
              <a:rPr lang="ru-RU" sz="1100" dirty="0" smtClean="0"/>
              <a:t> </a:t>
            </a:r>
            <a:r>
              <a:rPr lang="ru-RU" sz="1100" dirty="0"/>
              <a:t>на </a:t>
            </a:r>
            <a:r>
              <a:rPr lang="ru-RU" sz="1100" dirty="0" smtClean="0"/>
              <a:t>2022год   </a:t>
            </a:r>
            <a:r>
              <a:rPr lang="ru-RU" sz="1100" dirty="0"/>
              <a:t>- </a:t>
            </a:r>
            <a:r>
              <a:rPr lang="ru-RU" sz="1100" b="1" dirty="0" smtClean="0">
                <a:solidFill>
                  <a:srgbClr val="00B050"/>
                </a:solidFill>
              </a:rPr>
              <a:t>556,1 </a:t>
            </a:r>
            <a:r>
              <a:rPr lang="ru-RU" sz="1100" b="1" dirty="0" err="1">
                <a:solidFill>
                  <a:srgbClr val="00B050"/>
                </a:solidFill>
              </a:rPr>
              <a:t>тыс.руб</a:t>
            </a:r>
            <a:r>
              <a:rPr lang="ru-RU" sz="1100" b="1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r>
              <a:rPr lang="ru-RU" sz="1100" dirty="0" smtClean="0"/>
              <a:t> Увеличение  </a:t>
            </a:r>
            <a:r>
              <a:rPr lang="ru-RU" sz="1100" dirty="0"/>
              <a:t>по </a:t>
            </a:r>
            <a:r>
              <a:rPr lang="ru-RU" sz="1100" dirty="0" smtClean="0"/>
              <a:t>отношению  </a:t>
            </a:r>
            <a:r>
              <a:rPr lang="ru-RU" sz="1100" dirty="0"/>
              <a:t>к   </a:t>
            </a:r>
            <a:r>
              <a:rPr lang="ru-RU" sz="1100" dirty="0" smtClean="0"/>
              <a:t>2021г. составит  392,8 </a:t>
            </a:r>
            <a:r>
              <a:rPr lang="ru-RU" sz="1100" dirty="0" err="1" smtClean="0"/>
              <a:t>тыс.руб</a:t>
            </a:r>
            <a:r>
              <a:rPr lang="ru-RU" sz="1100" dirty="0" smtClean="0"/>
              <a:t>.</a:t>
            </a:r>
            <a:endParaRPr lang="ru-RU" sz="1100" dirty="0"/>
          </a:p>
          <a:p>
            <a:pPr algn="just"/>
            <a:r>
              <a:rPr lang="ru-RU" sz="1100" dirty="0"/>
              <a:t>    5. Планируемый  объем поступлений от  </a:t>
            </a:r>
            <a:r>
              <a:rPr lang="ru-RU" sz="1100" b="1" u="sng" dirty="0"/>
              <a:t>государственной </a:t>
            </a:r>
            <a:r>
              <a:rPr lang="ru-RU" sz="1100" b="1" u="sng" dirty="0" smtClean="0"/>
              <a:t>пошлины </a:t>
            </a:r>
            <a:r>
              <a:rPr lang="ru-RU" sz="1100" dirty="0" smtClean="0"/>
              <a:t> </a:t>
            </a:r>
            <a:r>
              <a:rPr lang="ru-RU" sz="1100" dirty="0"/>
              <a:t>за </a:t>
            </a:r>
            <a:r>
              <a:rPr lang="ru-RU" sz="1100" dirty="0" smtClean="0"/>
              <a:t>совершение</a:t>
            </a:r>
          </a:p>
          <a:p>
            <a:pPr algn="just"/>
            <a:r>
              <a:rPr lang="ru-RU" sz="1100" dirty="0" smtClean="0"/>
              <a:t> </a:t>
            </a:r>
            <a:r>
              <a:rPr lang="ru-RU" sz="1100" dirty="0"/>
              <a:t>нотариальных действий </a:t>
            </a:r>
            <a:r>
              <a:rPr lang="ru-RU" sz="1100" dirty="0" smtClean="0"/>
              <a:t>должностными  </a:t>
            </a:r>
            <a:r>
              <a:rPr lang="ru-RU" sz="1100" dirty="0"/>
              <a:t>лицами органов местного самоуправления </a:t>
            </a:r>
            <a:endParaRPr lang="ru-RU" sz="1100" dirty="0" smtClean="0"/>
          </a:p>
          <a:p>
            <a:pPr algn="just"/>
            <a:r>
              <a:rPr lang="ru-RU" sz="1100" dirty="0" smtClean="0"/>
              <a:t> </a:t>
            </a:r>
            <a:r>
              <a:rPr lang="ru-RU" sz="1100" dirty="0"/>
              <a:t>на </a:t>
            </a:r>
            <a:r>
              <a:rPr lang="ru-RU" sz="1100" dirty="0" smtClean="0"/>
              <a:t>2022 </a:t>
            </a:r>
            <a:r>
              <a:rPr lang="ru-RU" sz="1100" dirty="0"/>
              <a:t>год </a:t>
            </a:r>
            <a:r>
              <a:rPr lang="ru-RU" sz="1100" dirty="0" smtClean="0"/>
              <a:t>составит </a:t>
            </a:r>
            <a:r>
              <a:rPr lang="ru-RU" sz="1100" b="1" dirty="0" smtClean="0">
                <a:solidFill>
                  <a:srgbClr val="00B050"/>
                </a:solidFill>
              </a:rPr>
              <a:t>3,0 </a:t>
            </a:r>
            <a:r>
              <a:rPr lang="ru-RU" sz="1100" b="1" dirty="0" err="1" smtClean="0">
                <a:solidFill>
                  <a:srgbClr val="00B050"/>
                </a:solidFill>
              </a:rPr>
              <a:t>тыс.руб</a:t>
            </a:r>
            <a:r>
              <a:rPr lang="ru-RU" sz="1100" b="1" dirty="0" smtClean="0">
                <a:solidFill>
                  <a:srgbClr val="00B050"/>
                </a:solidFill>
              </a:rPr>
              <a:t>. </a:t>
            </a:r>
          </a:p>
          <a:p>
            <a:pPr algn="just"/>
            <a:r>
              <a:rPr lang="ru-RU" sz="1100" dirty="0" smtClean="0"/>
              <a:t> </a:t>
            </a:r>
            <a:r>
              <a:rPr lang="ru-RU" sz="1100" dirty="0"/>
              <a:t>6</a:t>
            </a:r>
            <a:r>
              <a:rPr lang="ru-RU" sz="1100" dirty="0" smtClean="0"/>
              <a:t>. </a:t>
            </a:r>
            <a:r>
              <a:rPr lang="ru-RU" sz="1100" dirty="0"/>
              <a:t>Поступление доходов </a:t>
            </a:r>
            <a:r>
              <a:rPr lang="ru-RU" sz="1100" b="1" dirty="0"/>
              <a:t>от </a:t>
            </a:r>
            <a:r>
              <a:rPr lang="ru-RU" sz="1100" b="1" u="sng" dirty="0"/>
              <a:t>уплаты акцизов на </a:t>
            </a:r>
            <a:r>
              <a:rPr lang="ru-RU" sz="1100" b="1" u="sng" dirty="0" smtClean="0"/>
              <a:t>нефтепродукты</a:t>
            </a:r>
          </a:p>
          <a:p>
            <a:pPr algn="just"/>
            <a:r>
              <a:rPr lang="ru-RU" sz="1100" dirty="0" smtClean="0"/>
              <a:t> </a:t>
            </a:r>
            <a:r>
              <a:rPr lang="ru-RU" sz="1100" dirty="0"/>
              <a:t>на </a:t>
            </a:r>
            <a:r>
              <a:rPr lang="ru-RU" sz="1100" dirty="0" smtClean="0"/>
              <a:t>2022г.-</a:t>
            </a:r>
            <a:r>
              <a:rPr lang="ru-RU" sz="1100" b="1" dirty="0" smtClean="0">
                <a:solidFill>
                  <a:srgbClr val="00B050"/>
                </a:solidFill>
              </a:rPr>
              <a:t>531,6 </a:t>
            </a:r>
            <a:r>
              <a:rPr lang="ru-RU" sz="1100" b="1" dirty="0" err="1" smtClean="0">
                <a:solidFill>
                  <a:srgbClr val="00B050"/>
                </a:solidFill>
              </a:rPr>
              <a:t>тыс.руб</a:t>
            </a:r>
            <a:r>
              <a:rPr lang="ru-RU" sz="1100" b="1" dirty="0" smtClean="0">
                <a:solidFill>
                  <a:srgbClr val="00B050"/>
                </a:solidFill>
              </a:rPr>
              <a:t>. </a:t>
            </a:r>
            <a:endParaRPr lang="ru-RU" sz="1100" b="1" dirty="0">
              <a:solidFill>
                <a:srgbClr val="00B050"/>
              </a:solidFill>
            </a:endParaRPr>
          </a:p>
          <a:p>
            <a:pPr algn="just"/>
            <a:r>
              <a:rPr lang="ru-RU" sz="1100" dirty="0" smtClean="0"/>
              <a:t>   7. </a:t>
            </a:r>
            <a:r>
              <a:rPr lang="ru-RU" sz="1100" dirty="0"/>
              <a:t>Поступления  </a:t>
            </a:r>
            <a:r>
              <a:rPr lang="ru-RU" sz="1100" b="1" u="sng" dirty="0"/>
              <a:t>арендной платы за земельные участки  ,</a:t>
            </a:r>
            <a:endParaRPr lang="ru-RU" sz="1100" b="1" u="sng" dirty="0" smtClean="0"/>
          </a:p>
          <a:p>
            <a:pPr algn="just"/>
            <a:r>
              <a:rPr lang="ru-RU" sz="1100" b="1" u="sng" dirty="0" smtClean="0"/>
              <a:t>доходы </a:t>
            </a:r>
            <a:r>
              <a:rPr lang="ru-RU" sz="1100" b="1" u="sng" dirty="0"/>
              <a:t>от продажи земельных участков  </a:t>
            </a:r>
            <a:r>
              <a:rPr lang="ru-RU" sz="1100" b="1" u="sng" dirty="0" smtClean="0"/>
              <a:t> </a:t>
            </a:r>
            <a:r>
              <a:rPr lang="ru-RU" sz="1100" b="1" u="sng" dirty="0"/>
              <a:t>и доходы от продажи муниципального имущества   </a:t>
            </a:r>
            <a:endParaRPr lang="ru-RU" sz="1100" b="1" u="sng" dirty="0" smtClean="0"/>
          </a:p>
          <a:p>
            <a:pPr algn="just"/>
            <a:r>
              <a:rPr lang="ru-RU" sz="1100" b="1" dirty="0" smtClean="0"/>
              <a:t>  </a:t>
            </a:r>
            <a:r>
              <a:rPr lang="ru-RU" sz="1100" dirty="0"/>
              <a:t>на </a:t>
            </a:r>
            <a:r>
              <a:rPr lang="ru-RU" sz="1100" dirty="0" smtClean="0"/>
              <a:t>2022 </a:t>
            </a:r>
            <a:r>
              <a:rPr lang="ru-RU" sz="1100" dirty="0"/>
              <a:t>год не запланированы</a:t>
            </a:r>
            <a:r>
              <a:rPr lang="ru-RU" sz="1100" dirty="0" smtClean="0"/>
              <a:t>.</a:t>
            </a:r>
            <a:r>
              <a:rPr lang="ru-RU" sz="1100" dirty="0"/>
              <a:t> </a:t>
            </a:r>
          </a:p>
          <a:p>
            <a:pPr algn="just"/>
            <a:r>
              <a:rPr lang="ru-RU" sz="1100" b="1" i="1" dirty="0"/>
              <a:t>ИТОГО </a:t>
            </a:r>
            <a:r>
              <a:rPr lang="ru-RU" sz="1100" b="1" i="1" dirty="0" smtClean="0"/>
              <a:t>СОБСТВЕННЫХ ДОХОДОВ НА 2022 год: </a:t>
            </a:r>
            <a:r>
              <a:rPr lang="ru-RU" sz="1100" b="1" i="1" u="sng" dirty="0" smtClean="0">
                <a:solidFill>
                  <a:srgbClr val="00B050"/>
                </a:solidFill>
              </a:rPr>
              <a:t>3 036,3 </a:t>
            </a:r>
            <a:r>
              <a:rPr lang="ru-RU" sz="1100" b="1" i="1" u="sng" dirty="0" err="1" smtClean="0">
                <a:solidFill>
                  <a:srgbClr val="00B050"/>
                </a:solidFill>
              </a:rPr>
              <a:t>тыс.руб</a:t>
            </a:r>
            <a:endParaRPr lang="ru-RU" sz="1100" b="1" i="1" u="sng" dirty="0" smtClean="0">
              <a:solidFill>
                <a:srgbClr val="00B050"/>
              </a:solidFill>
            </a:endParaRPr>
          </a:p>
          <a:p>
            <a:pPr algn="just"/>
            <a:r>
              <a:rPr lang="ru-RU" sz="1100" b="1" i="1" dirty="0" smtClean="0"/>
              <a:t> БЕЗВОЗМЕЗДНЫЕ ПОСТУПЛЕНИЯ: </a:t>
            </a:r>
            <a:r>
              <a:rPr lang="ru-RU" sz="1100" b="1" i="1" u="sng" dirty="0">
                <a:solidFill>
                  <a:srgbClr val="00B050"/>
                </a:solidFill>
              </a:rPr>
              <a:t> </a:t>
            </a:r>
            <a:r>
              <a:rPr lang="ru-RU" sz="1100" b="1" i="1" u="sng" dirty="0" smtClean="0">
                <a:solidFill>
                  <a:srgbClr val="00B050"/>
                </a:solidFill>
              </a:rPr>
              <a:t> 4 334,2   </a:t>
            </a:r>
            <a:r>
              <a:rPr lang="ru-RU" sz="1100" b="1" i="1" u="sng" dirty="0" err="1" smtClean="0">
                <a:solidFill>
                  <a:srgbClr val="00B050"/>
                </a:solidFill>
              </a:rPr>
              <a:t>тыс.руб</a:t>
            </a:r>
            <a:r>
              <a:rPr lang="ru-RU" sz="1100" b="1" i="1" u="sng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r>
              <a:rPr lang="ru-RU" sz="1100" b="1" i="1" dirty="0" smtClean="0"/>
              <a:t>1.Дотации бюджетам  сельских поселений  на выравнивание  бюджетной обеспеченности </a:t>
            </a:r>
          </a:p>
          <a:p>
            <a:pPr algn="just"/>
            <a:r>
              <a:rPr lang="ru-RU" sz="1100" b="1" i="1" dirty="0" smtClean="0"/>
              <a:t>-</a:t>
            </a:r>
            <a:r>
              <a:rPr lang="ru-RU" sz="1100" b="1" i="1" u="sng" dirty="0" smtClean="0">
                <a:solidFill>
                  <a:srgbClr val="00B050"/>
                </a:solidFill>
              </a:rPr>
              <a:t>65,6 </a:t>
            </a:r>
            <a:r>
              <a:rPr lang="ru-RU" sz="1100" b="1" i="1" u="sng" dirty="0" err="1" smtClean="0">
                <a:solidFill>
                  <a:srgbClr val="00B050"/>
                </a:solidFill>
              </a:rPr>
              <a:t>тыс.руб</a:t>
            </a:r>
            <a:r>
              <a:rPr lang="ru-RU" sz="1100" b="1" i="1" u="sng" dirty="0" smtClean="0">
                <a:solidFill>
                  <a:srgbClr val="00B050"/>
                </a:solidFill>
              </a:rPr>
              <a:t>;</a:t>
            </a:r>
          </a:p>
          <a:p>
            <a:pPr algn="just"/>
            <a:r>
              <a:rPr lang="ru-RU" sz="1100" b="1" i="1" dirty="0" smtClean="0"/>
              <a:t>2.Субвенции бюджетам сельских поселений  на осуществление  первичного воинского</a:t>
            </a:r>
          </a:p>
          <a:p>
            <a:pPr algn="just"/>
            <a:r>
              <a:rPr lang="ru-RU" sz="1100" b="1" i="1" dirty="0" smtClean="0"/>
              <a:t> учета на территориях, где отсутствуют  военные комиссариаты – </a:t>
            </a:r>
            <a:r>
              <a:rPr lang="ru-RU" sz="1100" b="1" i="1" u="sng" dirty="0" smtClean="0">
                <a:solidFill>
                  <a:srgbClr val="00B050"/>
                </a:solidFill>
              </a:rPr>
              <a:t>96,0 </a:t>
            </a:r>
            <a:r>
              <a:rPr lang="ru-RU" sz="1100" b="1" i="1" u="sng" dirty="0" err="1" smtClean="0">
                <a:solidFill>
                  <a:srgbClr val="00B050"/>
                </a:solidFill>
              </a:rPr>
              <a:t>тыс.руб</a:t>
            </a:r>
            <a:r>
              <a:rPr lang="ru-RU" sz="1100" b="1" i="1" u="sng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r>
              <a:rPr lang="ru-RU" sz="1100" b="1" dirty="0" smtClean="0"/>
              <a:t>3.</a:t>
            </a:r>
            <a:r>
              <a:rPr lang="ru-RU" sz="1100" b="1" i="1" dirty="0" smtClean="0"/>
              <a:t>Субсидии бюджетам поселений на обеспечение дорожной деятельности в отношении автомобильных дорог общего</a:t>
            </a:r>
          </a:p>
          <a:p>
            <a:pPr algn="just"/>
            <a:r>
              <a:rPr lang="ru-RU" sz="1100" b="1" i="1" dirty="0" smtClean="0"/>
              <a:t> пользования </a:t>
            </a:r>
            <a:r>
              <a:rPr lang="ru-RU" sz="1100" b="1" i="1" dirty="0"/>
              <a:t>м</a:t>
            </a:r>
            <a:r>
              <a:rPr lang="ru-RU" sz="1100" b="1" i="1" dirty="0" smtClean="0"/>
              <a:t>естного значения в границах населенных пунктов сельских поселений за счет средств областного </a:t>
            </a:r>
          </a:p>
          <a:p>
            <a:pPr algn="just"/>
            <a:r>
              <a:rPr lang="ru-RU" sz="1100" b="1" i="1" dirty="0"/>
              <a:t>д</a:t>
            </a:r>
            <a:r>
              <a:rPr lang="ru-RU" sz="1100" b="1" i="1" dirty="0" smtClean="0"/>
              <a:t>орожного фонда</a:t>
            </a:r>
            <a:r>
              <a:rPr lang="ru-RU" sz="1100" i="1" dirty="0" smtClean="0"/>
              <a:t>– </a:t>
            </a:r>
            <a:r>
              <a:rPr lang="ru-RU" sz="1100" b="1" i="1" u="sng" dirty="0" smtClean="0">
                <a:solidFill>
                  <a:srgbClr val="00B050"/>
                </a:solidFill>
              </a:rPr>
              <a:t>3 594,0 </a:t>
            </a:r>
            <a:r>
              <a:rPr lang="ru-RU" sz="1100" b="1" i="1" u="sng" dirty="0" err="1" smtClean="0">
                <a:solidFill>
                  <a:srgbClr val="00B050"/>
                </a:solidFill>
              </a:rPr>
              <a:t>тыс.руб</a:t>
            </a:r>
            <a:endParaRPr lang="ru-RU" sz="1100" b="1" i="1" u="sng" dirty="0" smtClean="0">
              <a:solidFill>
                <a:srgbClr val="00B050"/>
              </a:solidFill>
            </a:endParaRPr>
          </a:p>
          <a:p>
            <a:pPr algn="just"/>
            <a:r>
              <a:rPr lang="ru-RU" sz="1100" b="1" i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ru-RU" sz="11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.Иные межбюджетные трансферты-  </a:t>
            </a:r>
            <a:r>
              <a:rPr lang="ru-RU" sz="1100" b="1" i="1" u="sng" dirty="0" smtClean="0">
                <a:solidFill>
                  <a:srgbClr val="00B050"/>
                </a:solidFill>
              </a:rPr>
              <a:t>578,6 </a:t>
            </a:r>
            <a:r>
              <a:rPr lang="ru-RU" sz="1100" b="1" i="1" u="sng" dirty="0" err="1" smtClean="0">
                <a:solidFill>
                  <a:srgbClr val="00B050"/>
                </a:solidFill>
              </a:rPr>
              <a:t>тыс.руб</a:t>
            </a:r>
            <a:endParaRPr lang="ru-RU" sz="1100" b="1" u="sng" dirty="0">
              <a:solidFill>
                <a:srgbClr val="00B050"/>
              </a:solidFill>
            </a:endParaRPr>
          </a:p>
          <a:p>
            <a:endParaRPr lang="ru-RU" sz="1400" b="1" dirty="0" smtClean="0"/>
          </a:p>
          <a:p>
            <a:r>
              <a:rPr lang="ru-RU" sz="1400" b="1" dirty="0" smtClean="0"/>
              <a:t>ВСЕГО ДОХОДОВ :</a:t>
            </a:r>
            <a:r>
              <a:rPr lang="ru-RU" sz="1400" b="1" u="sng" dirty="0" smtClean="0">
                <a:solidFill>
                  <a:srgbClr val="00B050"/>
                </a:solidFill>
              </a:rPr>
              <a:t>7 370,5 </a:t>
            </a:r>
            <a:r>
              <a:rPr lang="ru-RU" sz="1400" b="1" u="sng" dirty="0" err="1" smtClean="0">
                <a:solidFill>
                  <a:srgbClr val="00B050"/>
                </a:solidFill>
              </a:rPr>
              <a:t>тыс.руб</a:t>
            </a:r>
            <a:r>
              <a:rPr lang="ru-RU" sz="1400" b="1" u="sng" dirty="0" smtClean="0">
                <a:solidFill>
                  <a:srgbClr val="00B050"/>
                </a:solidFill>
              </a:rPr>
              <a:t>.</a:t>
            </a:r>
            <a:endParaRPr lang="ru-RU" sz="14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7693" y="764704"/>
            <a:ext cx="54008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i="1" dirty="0" smtClean="0"/>
              <a:t>СТРУКТУРА ДОХОДОВ  БЮДЖЕТА </a:t>
            </a:r>
          </a:p>
          <a:p>
            <a:pPr algn="ctr"/>
            <a:r>
              <a:rPr lang="ru-RU" sz="2000" i="1" dirty="0" smtClean="0"/>
              <a:t>СОЦЗЕМЛЕДЕЛЬСКОГО  МУНИЦИПАЛЬНОГО </a:t>
            </a:r>
          </a:p>
          <a:p>
            <a:pPr algn="ctr"/>
            <a:r>
              <a:rPr lang="ru-RU" sz="2000" i="1" dirty="0" smtClean="0"/>
              <a:t>ОБРАЗОВАНИЯ В 2022 ГОДУ </a:t>
            </a:r>
            <a:endParaRPr lang="ru-RU" sz="2000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16363450"/>
              </p:ext>
            </p:extLst>
          </p:nvPr>
        </p:nvGraphicFramePr>
        <p:xfrm>
          <a:off x="1403648" y="1916832"/>
          <a:ext cx="6696744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H="1">
            <a:off x="3275856" y="4077072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644008" y="23488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7316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4378</TotalTime>
  <Words>1098</Words>
  <Application>Microsoft Office PowerPoint</Application>
  <PresentationFormat>Экран (4:3)</PresentationFormat>
  <Paragraphs>191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Административно-территориальная характеристика муниципального образования</vt:lpstr>
      <vt:lpstr>Уважаемые жители и гости  Соцземледельского  муниципального образования   </vt:lpstr>
      <vt:lpstr>Презентация PowerPoint</vt:lpstr>
      <vt:lpstr>Презентация PowerPoint</vt:lpstr>
      <vt:lpstr>Презентация PowerPoint</vt:lpstr>
      <vt:lpstr>ОСНОВНЫЕ  ХАРАКТЕРИСТИКИ БЮДЖЕТА СОЦЗЕМЛЕДЕЛЬСКОГО  МУНИЦИПАЛЬНОГО ОБРАЗОВАНИЯ  НА 2022 ГОД </vt:lpstr>
      <vt:lpstr>Презентация PowerPoint</vt:lpstr>
      <vt:lpstr>Презентация PowerPoint</vt:lpstr>
      <vt:lpstr>Расходы бюджета СОЦЗЕМЛЕДЕЛЬСКОГО   муниципального образования по разделам на 2022 год</vt:lpstr>
      <vt:lpstr>Общегосударственные вопросы  СОЦЗЕМЛЕДЕЛЬСКОГО   муниципального образования по разделам на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181</cp:revision>
  <cp:lastPrinted>2018-02-14T06:44:59Z</cp:lastPrinted>
  <dcterms:created xsi:type="dcterms:W3CDTF">2016-05-24T05:48:14Z</dcterms:created>
  <dcterms:modified xsi:type="dcterms:W3CDTF">2022-01-26T05:20:43Z</dcterms:modified>
</cp:coreProperties>
</file>