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2" r:id="rId1"/>
  </p:sldMasterIdLst>
  <p:notesMasterIdLst>
    <p:notesMasterId r:id="rId14"/>
  </p:notesMasterIdLst>
  <p:sldIdLst>
    <p:sldId id="257" r:id="rId2"/>
    <p:sldId id="312" r:id="rId3"/>
    <p:sldId id="315" r:id="rId4"/>
    <p:sldId id="258" r:id="rId5"/>
    <p:sldId id="313" r:id="rId6"/>
    <p:sldId id="256" r:id="rId7"/>
    <p:sldId id="291" r:id="rId8"/>
    <p:sldId id="264" r:id="rId9"/>
    <p:sldId id="288" r:id="rId10"/>
    <p:sldId id="306" r:id="rId11"/>
    <p:sldId id="317" r:id="rId12"/>
    <p:sldId id="318"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86" autoAdjust="0"/>
  </p:normalViewPr>
  <p:slideViewPr>
    <p:cSldViewPr>
      <p:cViewPr>
        <p:scale>
          <a:sx n="77" d="100"/>
          <a:sy n="77" d="100"/>
        </p:scale>
        <p:origin x="-954" y="-120"/>
      </p:cViewPr>
      <p:guideLst>
        <p:guide orient="horz" pos="2160"/>
        <p:guide pos="2880"/>
      </p:guideLst>
    </p:cSldViewPr>
  </p:slideViewPr>
  <p:outlineViewPr>
    <p:cViewPr>
      <p:scale>
        <a:sx n="33" d="100"/>
        <a:sy n="33" d="100"/>
      </p:scale>
      <p:origin x="72" y="481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0ADDA11-E3C9-4BB7-AD45-5FB696FC9EFA}" type="datetimeFigureOut">
              <a:rPr lang="ru-RU"/>
              <a:pPr>
                <a:defRPr/>
              </a:pPr>
              <a:t>25.01.2022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AD7BB19-51E8-435D-946B-74851A1082E2}"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66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BEB1E2-68E4-4A13-A2EA-5C3DF15C2706}" type="slidenum">
              <a:rPr lang="ru-RU" smtClean="0"/>
              <a:pPr fontAlgn="base">
                <a:spcBef>
                  <a:spcPct val="0"/>
                </a:spcBef>
                <a:spcAft>
                  <a:spcPct val="0"/>
                </a:spcAft>
                <a:defRPr/>
              </a:pPr>
              <a:t>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A6A81E8A-C090-4E51-A284-B6891DFDCA1B}" type="datetimeFigureOut">
              <a:rPr lang="ru-RU" smtClean="0"/>
              <a:pPr>
                <a:defRPr/>
              </a:pPr>
              <a:t>25.01.2022</a:t>
            </a:fld>
            <a:endParaRPr lang="ru-RU" dirty="0"/>
          </a:p>
        </p:txBody>
      </p:sp>
      <p:sp>
        <p:nvSpPr>
          <p:cNvPr id="19" name="Нижний колонтитул 18"/>
          <p:cNvSpPr>
            <a:spLocks noGrp="1"/>
          </p:cNvSpPr>
          <p:nvPr>
            <p:ph type="ftr" sz="quarter" idx="11"/>
          </p:nvPr>
        </p:nvSpPr>
        <p:spPr/>
        <p:txBody>
          <a:bodyPr/>
          <a:lstStyle/>
          <a:p>
            <a:pPr>
              <a:defRPr/>
            </a:pPr>
            <a:endParaRPr lang="ru-RU" dirty="0"/>
          </a:p>
        </p:txBody>
      </p:sp>
      <p:sp>
        <p:nvSpPr>
          <p:cNvPr id="27" name="Номер слайда 26"/>
          <p:cNvSpPr>
            <a:spLocks noGrp="1"/>
          </p:cNvSpPr>
          <p:nvPr>
            <p:ph type="sldNum" sz="quarter" idx="12"/>
          </p:nvPr>
        </p:nvSpPr>
        <p:spPr/>
        <p:txBody>
          <a:bodyPr/>
          <a:lstStyle/>
          <a:p>
            <a:pPr>
              <a:defRPr/>
            </a:pPr>
            <a:fld id="{3232942A-E894-4B23-BA7F-34D720C1AC76}" type="slidenum">
              <a:rPr lang="ru-RU" smtClean="0"/>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BF1E174-FB62-4E90-8F0F-30FC868F1EDC}" type="datetimeFigureOut">
              <a:rPr lang="ru-RU" smtClean="0"/>
              <a:pPr>
                <a:defRPr/>
              </a:pPr>
              <a:t>25.01.2022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CD9EEE7B-C857-4957-922D-3D3847E083BD}"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66AA92AB-D137-464D-8DC2-DB1163EB40A6}" type="datetimeFigureOut">
              <a:rPr lang="ru-RU" smtClean="0"/>
              <a:pPr>
                <a:defRPr/>
              </a:pPr>
              <a:t>25.01.2022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0DD94AF8-2831-4CCC-A13B-6A37F3E97AD7}"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289D5E5-7641-4D21-A932-8FE1D96BC20E}" type="datetimeFigureOut">
              <a:rPr lang="ru-RU" smtClean="0"/>
              <a:pPr>
                <a:defRPr/>
              </a:pPr>
              <a:t>25.01.2022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F4D7F72A-2C05-42CA-BAB7-978B75F817C6}"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73A7F625-7EC7-4098-B136-FBA39C9DF718}" type="datetimeFigureOut">
              <a:rPr lang="ru-RU" smtClean="0"/>
              <a:pPr>
                <a:defRPr/>
              </a:pPr>
              <a:t>25.01.2022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12738E3D-DE66-4A7E-8E99-369CEF2D6DAA}" type="slidenum">
              <a:rPr lang="ru-RU" smtClean="0"/>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458A4DDE-CE07-49CE-849A-E1C61B8ED8D2}" type="datetimeFigureOut">
              <a:rPr lang="ru-RU" smtClean="0"/>
              <a:pPr>
                <a:defRPr/>
              </a:pPr>
              <a:t>25.01.2022</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D1F7663E-1BAA-4120-A66F-B171BD75B27C}"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51E3B060-BA2F-49A4-A393-4DC9ECAA14AE}" type="datetimeFigureOut">
              <a:rPr lang="ru-RU" smtClean="0"/>
              <a:pPr>
                <a:defRPr/>
              </a:pPr>
              <a:t>25.01.2022</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F6201B8D-12B0-45FB-BDBF-234CB2EC2C8E}"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0D1F400C-B61D-4C14-8BF1-345F5EA9C973}" type="datetimeFigureOut">
              <a:rPr lang="ru-RU" smtClean="0"/>
              <a:pPr>
                <a:defRPr/>
              </a:pPr>
              <a:t>25.01.2022</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53F033AA-1694-448A-A46D-A74E9F9E829E}"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DFE896A-5C8B-4333-95FA-03833C4BB3C4}" type="datetimeFigureOut">
              <a:rPr lang="ru-RU" smtClean="0"/>
              <a:pPr>
                <a:defRPr/>
              </a:pPr>
              <a:t>25.01.2022</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3249A61C-518F-4DB2-BA2C-4B09176C0366}"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B3FC9D16-C1D1-4699-89AE-FA95727661B3}" type="datetimeFigureOut">
              <a:rPr lang="ru-RU" smtClean="0"/>
              <a:pPr>
                <a:defRPr/>
              </a:pPr>
              <a:t>25.01.2022</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5E902E1E-6BE9-4DAE-BC61-8165B681FC3E}"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F72138AF-C02C-4866-B19F-5A42B30D9BF6}" type="datetimeFigureOut">
              <a:rPr lang="ru-RU" smtClean="0"/>
              <a:pPr>
                <a:defRPr/>
              </a:pPr>
              <a:t>25.01.2022</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pPr>
              <a:defRPr/>
            </a:pPr>
            <a:fld id="{995500D2-6E7E-4C5C-BE11-992DD8A61A97}" type="slidenum">
              <a:rPr lang="ru-RU" smtClean="0"/>
              <a:pPr>
                <a:defRPr/>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ED2C856-71A9-44C7-94E3-38335BF548DD}" type="datetimeFigureOut">
              <a:rPr lang="ru-RU" smtClean="0"/>
              <a:pPr>
                <a:defRPr/>
              </a:pPr>
              <a:t>25.01.2022</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637E11C-8258-46C4-89E7-6E2403CF300A}" type="slidenum">
              <a:rPr lang="ru-RU" smtClean="0"/>
              <a:pPr>
                <a:defRPr/>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229600" cy="428628"/>
          </a:xfrm>
        </p:spPr>
        <p:txBody>
          <a:bodyPr rtlCol="0">
            <a:noAutofit/>
          </a:bodyPr>
          <a:lstStyle/>
          <a:p>
            <a:pPr algn="ctr" eaLnBrk="1" fontAlgn="auto" hangingPunct="1">
              <a:spcAft>
                <a:spcPts val="0"/>
              </a:spcAft>
              <a:defRPr/>
            </a:pPr>
            <a:r>
              <a:rPr lang="ru-RU" sz="4800" i="1" dirty="0" smtClean="0"/>
              <a:t/>
            </a:r>
            <a:br>
              <a:rPr lang="ru-RU" sz="4800" i="1" dirty="0" smtClean="0"/>
            </a:br>
            <a:r>
              <a:rPr lang="ru-RU" sz="3600" b="1" i="1" dirty="0" err="1" smtClean="0">
                <a:ln w="10541" cmpd="sng">
                  <a:solidFill>
                    <a:schemeClr val="accent1">
                      <a:shade val="88000"/>
                      <a:satMod val="110000"/>
                    </a:schemeClr>
                  </a:solidFill>
                  <a:prstDash val="solid"/>
                </a:ln>
                <a:latin typeface="Arial Black" pitchFamily="34" charset="0"/>
              </a:rPr>
              <a:t>Пинеровское</a:t>
            </a:r>
            <a:r>
              <a:rPr lang="ru-RU" sz="3600" b="1" i="1" dirty="0" smtClean="0">
                <a:ln w="10541" cmpd="sng">
                  <a:solidFill>
                    <a:schemeClr val="accent1">
                      <a:shade val="88000"/>
                      <a:satMod val="110000"/>
                    </a:schemeClr>
                  </a:solidFill>
                  <a:prstDash val="solid"/>
                </a:ln>
                <a:latin typeface="Arial Black" pitchFamily="34" charset="0"/>
              </a:rPr>
              <a:t>  муниципальное образование</a:t>
            </a:r>
            <a:endParaRPr lang="ru-RU" sz="3600" i="1" dirty="0">
              <a:latin typeface="Arial Black" pitchFamily="34" charset="0"/>
            </a:endParaRPr>
          </a:p>
        </p:txBody>
      </p:sp>
      <p:sp>
        <p:nvSpPr>
          <p:cNvPr id="4" name="Скругленный прямоугольник 3"/>
          <p:cNvSpPr/>
          <p:nvPr/>
        </p:nvSpPr>
        <p:spPr>
          <a:xfrm>
            <a:off x="357158" y="1071546"/>
            <a:ext cx="8501092" cy="292895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b="1" dirty="0" smtClean="0">
              <a:solidFill>
                <a:srgbClr val="002060"/>
              </a:solidFill>
            </a:endParaRPr>
          </a:p>
          <a:p>
            <a:pPr algn="ctr" fontAlgn="auto">
              <a:spcBef>
                <a:spcPts val="0"/>
              </a:spcBef>
              <a:spcAft>
                <a:spcPts val="0"/>
              </a:spcAft>
              <a:defRPr/>
            </a:pPr>
            <a:r>
              <a:rPr lang="ru-RU" sz="2400" b="1" dirty="0" smtClean="0">
                <a:solidFill>
                  <a:srgbClr val="002060"/>
                </a:solidFill>
              </a:rPr>
              <a:t>Бюджет для граждан</a:t>
            </a:r>
          </a:p>
          <a:p>
            <a:pPr algn="ctr" fontAlgn="auto">
              <a:spcBef>
                <a:spcPts val="0"/>
              </a:spcBef>
              <a:spcAft>
                <a:spcPts val="0"/>
              </a:spcAft>
              <a:defRPr/>
            </a:pPr>
            <a:r>
              <a:rPr lang="ru-RU" sz="2400" b="1" dirty="0" err="1" smtClean="0">
                <a:solidFill>
                  <a:srgbClr val="002060"/>
                </a:solidFill>
              </a:rPr>
              <a:t>Пинеровского</a:t>
            </a:r>
            <a:r>
              <a:rPr lang="ru-RU" sz="2400" b="1" dirty="0" smtClean="0">
                <a:solidFill>
                  <a:srgbClr val="002060"/>
                </a:solidFill>
              </a:rPr>
              <a:t> муниципального образования </a:t>
            </a:r>
            <a:r>
              <a:rPr lang="ru-RU" sz="2400" b="1" dirty="0" err="1" smtClean="0">
                <a:solidFill>
                  <a:srgbClr val="002060"/>
                </a:solidFill>
              </a:rPr>
              <a:t>Балашовского</a:t>
            </a:r>
            <a:r>
              <a:rPr lang="ru-RU" sz="2400" b="1" dirty="0" smtClean="0">
                <a:solidFill>
                  <a:srgbClr val="002060"/>
                </a:solidFill>
              </a:rPr>
              <a:t> муниципального района Саратовской области</a:t>
            </a:r>
          </a:p>
          <a:p>
            <a:pPr algn="ctr" fontAlgn="auto">
              <a:spcBef>
                <a:spcPts val="0"/>
              </a:spcBef>
              <a:spcAft>
                <a:spcPts val="0"/>
              </a:spcAft>
              <a:defRPr/>
            </a:pPr>
            <a:r>
              <a:rPr lang="ru-RU" sz="2400" b="1" dirty="0" smtClean="0">
                <a:solidFill>
                  <a:srgbClr val="002060"/>
                </a:solidFill>
              </a:rPr>
              <a:t>на </a:t>
            </a:r>
            <a:r>
              <a:rPr lang="ru-RU" sz="4000" b="1" dirty="0" smtClean="0">
                <a:solidFill>
                  <a:srgbClr val="002060"/>
                </a:solidFill>
              </a:rPr>
              <a:t>2022</a:t>
            </a:r>
            <a:r>
              <a:rPr lang="ru-RU" sz="2400" b="1" dirty="0" smtClean="0">
                <a:solidFill>
                  <a:srgbClr val="002060"/>
                </a:solidFill>
              </a:rPr>
              <a:t> год</a:t>
            </a:r>
          </a:p>
          <a:p>
            <a:pPr algn="ctr" fontAlgn="auto">
              <a:spcBef>
                <a:spcPts val="0"/>
              </a:spcBef>
              <a:spcAft>
                <a:spcPts val="0"/>
              </a:spcAft>
              <a:defRPr/>
            </a:pPr>
            <a:r>
              <a:rPr lang="ru-RU" sz="1000" b="1" dirty="0" smtClean="0">
                <a:solidFill>
                  <a:srgbClr val="002060"/>
                </a:solidFill>
              </a:rPr>
              <a:t>К решению Совета </a:t>
            </a:r>
            <a:r>
              <a:rPr lang="ru-RU" sz="1000" b="1" dirty="0" err="1" smtClean="0">
                <a:solidFill>
                  <a:srgbClr val="002060"/>
                </a:solidFill>
              </a:rPr>
              <a:t>Пинеровского</a:t>
            </a:r>
            <a:r>
              <a:rPr lang="ru-RU" sz="1000" b="1" dirty="0" smtClean="0">
                <a:solidFill>
                  <a:srgbClr val="002060"/>
                </a:solidFill>
              </a:rPr>
              <a:t> муниципального образования </a:t>
            </a:r>
            <a:r>
              <a:rPr lang="ru-RU" sz="1000" b="1" dirty="0" err="1" smtClean="0">
                <a:solidFill>
                  <a:srgbClr val="002060"/>
                </a:solidFill>
              </a:rPr>
              <a:t>Балашовского</a:t>
            </a:r>
            <a:r>
              <a:rPr lang="ru-RU" sz="1000" b="1" dirty="0" smtClean="0">
                <a:solidFill>
                  <a:srgbClr val="002060"/>
                </a:solidFill>
              </a:rPr>
              <a:t> муниципального района Саратовской области № 07/02 от 24.12.2021г «О бюджете </a:t>
            </a:r>
            <a:r>
              <a:rPr lang="ru-RU" sz="1000" b="1" dirty="0" err="1" smtClean="0">
                <a:solidFill>
                  <a:srgbClr val="002060"/>
                </a:solidFill>
              </a:rPr>
              <a:t>Пинеровского</a:t>
            </a:r>
            <a:r>
              <a:rPr lang="ru-RU" sz="1000" b="1" dirty="0" smtClean="0">
                <a:solidFill>
                  <a:srgbClr val="002060"/>
                </a:solidFill>
              </a:rPr>
              <a:t> муниципального образования </a:t>
            </a:r>
            <a:r>
              <a:rPr lang="ru-RU" sz="1000" b="1" dirty="0" err="1" smtClean="0">
                <a:solidFill>
                  <a:srgbClr val="002060"/>
                </a:solidFill>
              </a:rPr>
              <a:t>Балашовского</a:t>
            </a:r>
            <a:r>
              <a:rPr lang="ru-RU" sz="1000" b="1" dirty="0" smtClean="0">
                <a:solidFill>
                  <a:srgbClr val="002060"/>
                </a:solidFill>
              </a:rPr>
              <a:t> муниципального района Саратовской области на 2022 год»</a:t>
            </a:r>
          </a:p>
          <a:p>
            <a:pPr algn="ctr" fontAlgn="auto">
              <a:spcBef>
                <a:spcPts val="0"/>
              </a:spcBef>
              <a:spcAft>
                <a:spcPts val="0"/>
              </a:spcAft>
              <a:defRPr/>
            </a:pPr>
            <a:endParaRPr lang="ru-RU" sz="1000" b="1" dirty="0" smtClean="0">
              <a:solidFill>
                <a:srgbClr val="002060"/>
              </a:solidFill>
            </a:endParaRPr>
          </a:p>
          <a:p>
            <a:pPr algn="ctr" fontAlgn="auto">
              <a:spcBef>
                <a:spcPts val="0"/>
              </a:spcBef>
              <a:spcAft>
                <a:spcPts val="0"/>
              </a:spcAft>
              <a:defRPr/>
            </a:pPr>
            <a:endParaRPr lang="ru-RU" sz="2400" b="1" dirty="0">
              <a:solidFill>
                <a:srgbClr val="002060"/>
              </a:solidFill>
            </a:endParaRPr>
          </a:p>
        </p:txBody>
      </p:sp>
      <p:pic>
        <p:nvPicPr>
          <p:cNvPr id="7" name="Содержимое 6" descr="15f5deb6bd31732c2c91fb33166602004b01115d.jpg"/>
          <p:cNvPicPr>
            <a:picLocks noGrp="1" noChangeAspect="1"/>
          </p:cNvPicPr>
          <p:nvPr>
            <p:ph idx="1"/>
          </p:nvPr>
        </p:nvPicPr>
        <p:blipFill>
          <a:blip r:embed="rId2"/>
          <a:stretch>
            <a:fillRect/>
          </a:stretch>
        </p:blipFill>
        <p:spPr>
          <a:xfrm>
            <a:off x="1643042" y="4071942"/>
            <a:ext cx="5643602" cy="2252658"/>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Заголовок 1"/>
          <p:cNvSpPr>
            <a:spLocks noGrp="1"/>
          </p:cNvSpPr>
          <p:nvPr>
            <p:ph type="title"/>
          </p:nvPr>
        </p:nvSpPr>
        <p:spPr>
          <a:xfrm>
            <a:off x="457200" y="428604"/>
            <a:ext cx="8305800" cy="1418484"/>
          </a:xfrm>
        </p:spPr>
        <p:txBody>
          <a:bodyPr>
            <a:normAutofit fontScale="90000"/>
          </a:bodyPr>
          <a:lstStyle/>
          <a:p>
            <a:pPr algn="ctr">
              <a:defRPr/>
            </a:pPr>
            <a:r>
              <a:rPr lang="ru-RU" sz="2400" dirty="0" smtClean="0">
                <a:solidFill>
                  <a:schemeClr val="tx1"/>
                </a:solidFill>
              </a:rPr>
              <a:t>Динамика доходов бюджета </a:t>
            </a:r>
            <a:r>
              <a:rPr lang="ru-RU" sz="2400" dirty="0" err="1" smtClean="0">
                <a:solidFill>
                  <a:schemeClr val="tx1"/>
                </a:solidFill>
              </a:rPr>
              <a:t>Пинеровского</a:t>
            </a:r>
            <a:r>
              <a:rPr lang="ru-RU" sz="2400" dirty="0" smtClean="0">
                <a:solidFill>
                  <a:schemeClr val="tx1"/>
                </a:solidFill>
              </a:rPr>
              <a:t> муниципального образования </a:t>
            </a:r>
            <a:br>
              <a:rPr lang="ru-RU" sz="2400" dirty="0" smtClean="0">
                <a:solidFill>
                  <a:schemeClr val="tx1"/>
                </a:solidFill>
              </a:rPr>
            </a:br>
            <a:r>
              <a:rPr lang="ru-RU" sz="2400" dirty="0" smtClean="0">
                <a:solidFill>
                  <a:schemeClr val="tx1"/>
                </a:solidFill>
              </a:rPr>
              <a:t>                                2022 год по отношению к плану  2021 года                                                               </a:t>
            </a:r>
            <a:r>
              <a:rPr lang="ru-RU" sz="2400" dirty="0" err="1" smtClean="0">
                <a:solidFill>
                  <a:schemeClr val="tx1"/>
                </a:solidFill>
              </a:rPr>
              <a:t>тыс.руб</a:t>
            </a:r>
            <a:endParaRPr lang="ru-RU" sz="2400" dirty="0" smtClean="0">
              <a:solidFill>
                <a:schemeClr val="tx1"/>
              </a:solidFill>
            </a:endParaRPr>
          </a:p>
        </p:txBody>
      </p:sp>
      <p:graphicFrame>
        <p:nvGraphicFramePr>
          <p:cNvPr id="1026" name="Диаграмма 3"/>
          <p:cNvGraphicFramePr>
            <a:graphicFrameLocks/>
          </p:cNvGraphicFramePr>
          <p:nvPr/>
        </p:nvGraphicFramePr>
        <p:xfrm>
          <a:off x="1570038" y="1792288"/>
          <a:ext cx="7091362" cy="3311525"/>
        </p:xfrm>
        <a:graphic>
          <a:graphicData uri="http://schemas.openxmlformats.org/presentationml/2006/ole">
            <p:oleObj spid="_x0000_s1026" name="Worksheet" r:id="rId3" imgW="7010400" imgH="3276600" progId="Excel.Sheet.8">
              <p:embed/>
            </p:oleObj>
          </a:graphicData>
        </a:graphic>
      </p:graphicFrame>
      <p:pic>
        <p:nvPicPr>
          <p:cNvPr id="1028" name="Picture 5" descr="https://im0-tub-ru.yandex.net/i?id=baa8731c964f8b0c134367382b2f89e8&amp;n=33&amp;h=190&amp;w=307"/>
          <p:cNvPicPr>
            <a:picLocks noChangeAspect="1" noChangeArrowheads="1"/>
          </p:cNvPicPr>
          <p:nvPr/>
        </p:nvPicPr>
        <p:blipFill>
          <a:blip r:embed="rId4"/>
          <a:srcRect/>
          <a:stretch>
            <a:fillRect/>
          </a:stretch>
        </p:blipFill>
        <p:spPr bwMode="auto">
          <a:xfrm>
            <a:off x="0" y="5572140"/>
            <a:ext cx="9144000" cy="16430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lstStyle/>
          <a:p>
            <a:r>
              <a:rPr lang="ru-RU" dirty="0" smtClean="0"/>
              <a:t>Расходы бюджета поселения</a:t>
            </a:r>
            <a:endParaRPr lang="ru-RU" dirty="0"/>
          </a:p>
        </p:txBody>
      </p:sp>
      <p:sp>
        <p:nvSpPr>
          <p:cNvPr id="3" name="Содержимое 2"/>
          <p:cNvSpPr>
            <a:spLocks noGrp="1"/>
          </p:cNvSpPr>
          <p:nvPr>
            <p:ph idx="1"/>
          </p:nvPr>
        </p:nvSpPr>
        <p:spPr>
          <a:xfrm>
            <a:off x="285720" y="1714488"/>
            <a:ext cx="8572560" cy="4786346"/>
          </a:xfrm>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1600" dirty="0" smtClean="0"/>
              <a:t>Расходы бюджета </a:t>
            </a:r>
            <a:r>
              <a:rPr lang="ru-RU" sz="1600" dirty="0" err="1" smtClean="0"/>
              <a:t>Пинеровского</a:t>
            </a:r>
            <a:r>
              <a:rPr lang="ru-RU" sz="1600" dirty="0" smtClean="0"/>
              <a:t> муниципального образования –денежные средства, направляемые на финансовое обеспечение задач и функций местного самоуправления.</a:t>
            </a:r>
          </a:p>
          <a:p>
            <a:pPr algn="ctr">
              <a:buNone/>
            </a:pPr>
            <a:endParaRPr lang="ru-RU" sz="1600" dirty="0"/>
          </a:p>
        </p:txBody>
      </p:sp>
      <p:sp>
        <p:nvSpPr>
          <p:cNvPr id="4" name="Прямоугольник 3"/>
          <p:cNvSpPr/>
          <p:nvPr/>
        </p:nvSpPr>
        <p:spPr>
          <a:xfrm>
            <a:off x="3571868" y="2857496"/>
            <a:ext cx="1843094" cy="9286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Классификация расходов по признакам</a:t>
            </a:r>
            <a:endParaRPr lang="ru-RU" dirty="0"/>
          </a:p>
        </p:txBody>
      </p:sp>
      <p:sp>
        <p:nvSpPr>
          <p:cNvPr id="5" name="Прямоугольник 4"/>
          <p:cNvSpPr/>
          <p:nvPr/>
        </p:nvSpPr>
        <p:spPr>
          <a:xfrm>
            <a:off x="714348" y="4071942"/>
            <a:ext cx="2143140" cy="18573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Функциональная </a:t>
            </a:r>
            <a:r>
              <a:rPr lang="ru-RU" sz="1200" dirty="0" smtClean="0"/>
              <a:t>классификация отражает направление средств бюджета на выполнение основных функций поселения (раздел-подраздел - целевые статьи-виды расходов</a:t>
            </a:r>
            <a:endParaRPr lang="ru-RU" sz="1200" dirty="0"/>
          </a:p>
        </p:txBody>
      </p:sp>
      <p:sp>
        <p:nvSpPr>
          <p:cNvPr id="6" name="Прямоугольник 5"/>
          <p:cNvSpPr/>
          <p:nvPr/>
        </p:nvSpPr>
        <p:spPr>
          <a:xfrm>
            <a:off x="3428992" y="4071942"/>
            <a:ext cx="2286016" cy="18573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Ведомственная</a:t>
            </a:r>
            <a:r>
              <a:rPr lang="ru-RU" sz="1200" dirty="0" smtClean="0"/>
              <a:t> 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средств бюджета) </a:t>
            </a:r>
            <a:endParaRPr lang="ru-RU" sz="1200" dirty="0"/>
          </a:p>
        </p:txBody>
      </p:sp>
      <p:sp>
        <p:nvSpPr>
          <p:cNvPr id="7" name="Прямоугольник 6"/>
          <p:cNvSpPr/>
          <p:nvPr/>
        </p:nvSpPr>
        <p:spPr>
          <a:xfrm>
            <a:off x="6215074" y="4071942"/>
            <a:ext cx="2357454" cy="19288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Экономическая </a:t>
            </a:r>
            <a:r>
              <a:rPr lang="ru-RU" sz="1200" dirty="0" smtClean="0"/>
              <a:t>классификация показывает деление расходов поселения на текущие и капитальные, а также на выплату заработной платы, на материальные затраты, на приобретение товаров и услуг (категория расходов- группы- предметные статьи- подстатьи</a:t>
            </a:r>
            <a:endParaRPr lang="ru-RU" sz="1200" dirty="0"/>
          </a:p>
        </p:txBody>
      </p:sp>
      <p:cxnSp>
        <p:nvCxnSpPr>
          <p:cNvPr id="10" name="Прямая со стрелкой 9"/>
          <p:cNvCxnSpPr>
            <a:stCxn id="4" idx="3"/>
          </p:cNvCxnSpPr>
          <p:nvPr/>
        </p:nvCxnSpPr>
        <p:spPr>
          <a:xfrm>
            <a:off x="5429256" y="3357562"/>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4" idx="2"/>
          </p:cNvCxnSpPr>
          <p:nvPr/>
        </p:nvCxnSpPr>
        <p:spPr>
          <a:xfrm rot="16200000" flipH="1">
            <a:off x="4318393" y="3961211"/>
            <a:ext cx="357190" cy="714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1"/>
          </p:cNvCxnSpPr>
          <p:nvPr/>
        </p:nvCxnSpPr>
        <p:spPr>
          <a:xfrm rot="10800000" flipV="1">
            <a:off x="2500298" y="3321843"/>
            <a:ext cx="1071570" cy="9286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28604"/>
            <a:ext cx="8229600" cy="1428752"/>
          </a:xfrm>
        </p:spPr>
        <p:txBody>
          <a:bodyPr>
            <a:normAutofit/>
          </a:bodyPr>
          <a:lstStyle/>
          <a:p>
            <a:pPr algn="just"/>
            <a:r>
              <a:rPr lang="ru-RU" sz="4400" b="1" dirty="0" smtClean="0"/>
              <a:t>МУНИЦИПАЛЬНЫЕ ПРОГРАММЫ</a:t>
            </a:r>
            <a:endParaRPr lang="ru-RU" sz="4400" b="1" dirty="0"/>
          </a:p>
        </p:txBody>
      </p:sp>
      <p:sp>
        <p:nvSpPr>
          <p:cNvPr id="3" name="Содержимое 2"/>
          <p:cNvSpPr>
            <a:spLocks noGrp="1"/>
          </p:cNvSpPr>
          <p:nvPr>
            <p:ph idx="1"/>
          </p:nvPr>
        </p:nvSpPr>
        <p:spPr/>
        <p:txBody>
          <a:bodyPr>
            <a:normAutofit/>
          </a:bodyPr>
          <a:lstStyle/>
          <a:p>
            <a:r>
              <a:rPr lang="ru-RU" sz="1800" dirty="0" smtClean="0"/>
              <a:t>МП «Об обеспечении первичных мер пожарной безопасности </a:t>
            </a:r>
            <a:r>
              <a:rPr lang="ru-RU" sz="1800" dirty="0" err="1" smtClean="0"/>
              <a:t>Пинеровского</a:t>
            </a:r>
            <a:r>
              <a:rPr lang="ru-RU" sz="1800" dirty="0" smtClean="0"/>
              <a:t> МО на 2022гг.»</a:t>
            </a:r>
          </a:p>
          <a:p>
            <a:r>
              <a:rPr lang="ru-RU" sz="1800" dirty="0" smtClean="0"/>
              <a:t>МП «Повышение безопасности дорожного движения на территории </a:t>
            </a:r>
            <a:r>
              <a:rPr lang="ru-RU" sz="1800" dirty="0" err="1" smtClean="0"/>
              <a:t>Пинеровского</a:t>
            </a:r>
            <a:r>
              <a:rPr lang="ru-RU" sz="1800" dirty="0" smtClean="0"/>
              <a:t> МО в 2022-2025 год»</a:t>
            </a:r>
          </a:p>
          <a:p>
            <a:r>
              <a:rPr lang="ru-RU" sz="1800" smtClean="0"/>
              <a:t>МП </a:t>
            </a:r>
            <a:r>
              <a:rPr lang="ru-RU" sz="1800" dirty="0" smtClean="0"/>
              <a:t>«Формирование и содержание муниципального имущества на территории </a:t>
            </a:r>
            <a:r>
              <a:rPr lang="ru-RU" sz="1800" dirty="0" err="1" smtClean="0"/>
              <a:t>Пинеровского</a:t>
            </a:r>
            <a:r>
              <a:rPr lang="ru-RU" sz="1800" dirty="0" smtClean="0"/>
              <a:t> муниципального образования на 2020-2022гг.»</a:t>
            </a:r>
          </a:p>
          <a:p>
            <a:r>
              <a:rPr lang="ru-RU" sz="1800" dirty="0" smtClean="0"/>
              <a:t>МП «Комплексное развитие сельских территорий </a:t>
            </a:r>
            <a:r>
              <a:rPr lang="ru-RU" sz="1800" dirty="0" err="1" smtClean="0"/>
              <a:t>Пинеровского</a:t>
            </a:r>
            <a:r>
              <a:rPr lang="ru-RU" sz="1800" dirty="0" smtClean="0"/>
              <a:t> муниципального образования на период 2020-2025гг»</a:t>
            </a:r>
          </a:p>
          <a:p>
            <a:r>
              <a:rPr lang="ru-RU" sz="1800" dirty="0" smtClean="0"/>
              <a:t>МП «Развитие физической культуры и спорта в </a:t>
            </a:r>
            <a:r>
              <a:rPr lang="ru-RU" sz="1800" dirty="0" err="1" smtClean="0"/>
              <a:t>Пинеровском</a:t>
            </a:r>
            <a:r>
              <a:rPr lang="ru-RU" sz="1800" dirty="0" smtClean="0"/>
              <a:t> муниципальном образовании на 2020-2022гг»</a:t>
            </a:r>
          </a:p>
          <a:p>
            <a:r>
              <a:rPr lang="ru-RU" sz="1800" dirty="0" smtClean="0"/>
              <a:t>МП «Энергосбережение и повышение  энергетической эффективности в период 2021-2023гг на территории </a:t>
            </a:r>
            <a:r>
              <a:rPr lang="ru-RU" sz="1800" dirty="0" err="1" smtClean="0"/>
              <a:t>Пинеровского</a:t>
            </a:r>
            <a:r>
              <a:rPr lang="ru-RU" sz="1800" dirty="0" smtClean="0"/>
              <a:t> МО»</a:t>
            </a:r>
            <a:endParaRPr lang="ru-RU"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397752"/>
          </a:xfrm>
          <a:noFill/>
        </p:spPr>
        <p:txBody>
          <a:bodyPr>
            <a:normAutofit/>
          </a:bodyPr>
          <a:lstStyle/>
          <a:p>
            <a:pPr algn="ctr"/>
            <a:r>
              <a:rPr lang="ru-RU" sz="1400" dirty="0" smtClean="0"/>
              <a:t>   </a:t>
            </a:r>
            <a:r>
              <a:rPr lang="ru-RU" sz="1400" dirty="0" smtClean="0">
                <a:latin typeface="Arial Black" pitchFamily="34" charset="0"/>
              </a:rPr>
              <a:t>РОЛЬ БЮДЖЕТА В ЭКОНОМИКЕ ПИНЕРОВСКОГОМО</a:t>
            </a:r>
            <a:endParaRPr lang="ru-RU" sz="1400" dirty="0">
              <a:latin typeface="Arial Black" pitchFamily="34" charset="0"/>
            </a:endParaRPr>
          </a:p>
        </p:txBody>
      </p:sp>
      <p:sp>
        <p:nvSpPr>
          <p:cNvPr id="3" name="Текст 2"/>
          <p:cNvSpPr>
            <a:spLocks noGrp="1"/>
          </p:cNvSpPr>
          <p:nvPr>
            <p:ph type="body" idx="1"/>
          </p:nvPr>
        </p:nvSpPr>
        <p:spPr>
          <a:xfrm>
            <a:off x="530352" y="2143116"/>
            <a:ext cx="7772400" cy="4214842"/>
          </a:xfrm>
        </p:spPr>
        <p:txBody>
          <a:bodyPr>
            <a:normAutofit fontScale="70000" lnSpcReduction="20000"/>
          </a:bodyPr>
          <a:lstStyle/>
          <a:p>
            <a:r>
              <a:rPr lang="ru-RU" dirty="0" smtClean="0"/>
              <a:t>           Бюджет играет главную роль в экономике </a:t>
            </a:r>
            <a:r>
              <a:rPr lang="ru-RU" dirty="0" err="1" smtClean="0"/>
              <a:t>Пинеровского</a:t>
            </a:r>
            <a:r>
              <a:rPr lang="ru-RU" dirty="0" smtClean="0"/>
              <a:t> муниципального образования и решении проблем в его развитии. Внимательное изучение бюджета дает представление о намерениях муниципальной власти, ее политики, распределении ею финансовых ресурсов. Благодаря анализу бюджета можно установить,  как распределяются денежные средства, расходуются ли они по назначению. Контроль за местным бюджетом особенно уместен, если иметь в виду, что он формируется за счет граждан и организаций. Эти средства изымаются в виде налогов, различных сборов и пошлин у физических и юридических лиц для проведения значимой для общества деятельности. Проверка фактического использования бюджетных средств закономерный и обязательный процесс, особенно  в условиях недостатка имеющих резервов. Именно поэтому пришло время для опубликования простого и доступного для каждого гражданина анализа бюджета и бюджетных процессов. И мы надеемся что данная презентация послужит обеспечению роста интереса граждан к вопросам использования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добросовестно участвовать как в формировании бюджета так и его исполнении.</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Что такое бюджет</a:t>
            </a:r>
            <a:endParaRPr lang="ru-RU" dirty="0"/>
          </a:p>
        </p:txBody>
      </p:sp>
      <p:sp>
        <p:nvSpPr>
          <p:cNvPr id="4" name="Содержимое 3"/>
          <p:cNvSpPr>
            <a:spLocks noGrp="1"/>
          </p:cNvSpPr>
          <p:nvPr>
            <p:ph sz="half" idx="4294967295"/>
          </p:nvPr>
        </p:nvSpPr>
        <p:spPr>
          <a:xfrm>
            <a:off x="7172325" y="1920875"/>
            <a:ext cx="1971675" cy="1293813"/>
          </a:xfrm>
        </p:spPr>
        <p:txBody>
          <a:bodyPr>
            <a:noAutofit/>
          </a:bodyPr>
          <a:lstStyle/>
          <a:p>
            <a:pPr algn="ctr"/>
            <a:r>
              <a:rPr lang="ru-RU" sz="900" dirty="0" smtClean="0"/>
              <a:t>Расходы</a:t>
            </a:r>
          </a:p>
          <a:p>
            <a:pPr algn="ctr"/>
            <a:r>
              <a:rPr lang="ru-RU" sz="900" dirty="0" smtClean="0"/>
              <a:t>Это выплачиваемые из бюджета денежные средства (содержащие муниципальных бюджетных учреждений, капитальный ремонт и содержание объектов муниципальной собственности поселения и другие</a:t>
            </a:r>
            <a:endParaRPr lang="ru-RU" sz="900" dirty="0"/>
          </a:p>
        </p:txBody>
      </p:sp>
      <p:sp>
        <p:nvSpPr>
          <p:cNvPr id="3" name="Содержимое 2"/>
          <p:cNvSpPr>
            <a:spLocks noGrp="1"/>
          </p:cNvSpPr>
          <p:nvPr>
            <p:ph sz="half" idx="4294967295"/>
          </p:nvPr>
        </p:nvSpPr>
        <p:spPr>
          <a:xfrm>
            <a:off x="0" y="1920875"/>
            <a:ext cx="1543050" cy="1365250"/>
          </a:xfrm>
        </p:spPr>
        <p:txBody>
          <a:bodyPr>
            <a:normAutofit fontScale="85000" lnSpcReduction="20000"/>
          </a:bodyPr>
          <a:lstStyle/>
          <a:p>
            <a:pPr algn="ctr"/>
            <a:r>
              <a:rPr lang="ru-RU" sz="1400" dirty="0" smtClean="0"/>
              <a:t>Доходы</a:t>
            </a:r>
          </a:p>
          <a:p>
            <a:pPr algn="ctr"/>
            <a:r>
              <a:rPr lang="ru-RU" sz="1100" dirty="0" smtClean="0"/>
              <a:t>это поступающие в бюджет денежные средства (налоги юридических и физических лиц, административные платежи и сборы, безвозмездные поступления</a:t>
            </a:r>
            <a:endParaRPr lang="ru-RU" sz="1100" dirty="0"/>
          </a:p>
        </p:txBody>
      </p:sp>
      <p:pic>
        <p:nvPicPr>
          <p:cNvPr id="6" name="Рисунок 5" descr="Ingushetiya-ozhidaet-znachitelnogo-rosta-dokhodov-byudzheta.jpg"/>
          <p:cNvPicPr>
            <a:picLocks noChangeAspect="1"/>
          </p:cNvPicPr>
          <p:nvPr/>
        </p:nvPicPr>
        <p:blipFill>
          <a:blip r:embed="rId2"/>
          <a:stretch>
            <a:fillRect/>
          </a:stretch>
        </p:blipFill>
        <p:spPr>
          <a:xfrm>
            <a:off x="3286115" y="1714488"/>
            <a:ext cx="2857521" cy="1857388"/>
          </a:xfrm>
          <a:prstGeom prst="rect">
            <a:avLst/>
          </a:prstGeom>
        </p:spPr>
      </p:pic>
      <p:sp>
        <p:nvSpPr>
          <p:cNvPr id="8" name="TextBox 7"/>
          <p:cNvSpPr txBox="1"/>
          <p:nvPr/>
        </p:nvSpPr>
        <p:spPr>
          <a:xfrm>
            <a:off x="642910" y="3714752"/>
            <a:ext cx="7715304" cy="523220"/>
          </a:xfrm>
          <a:prstGeom prst="rect">
            <a:avLst/>
          </a:prstGeom>
          <a:noFill/>
        </p:spPr>
        <p:txBody>
          <a:bodyPr wrap="square" rtlCol="0">
            <a:spAutoFit/>
          </a:bodyPr>
          <a:lstStyle/>
          <a:p>
            <a:pPr algn="ctr"/>
            <a:r>
              <a:rPr lang="ru-RU" dirty="0" smtClean="0">
                <a:latin typeface="Constantia" pitchFamily="18" charset="0"/>
              </a:rPr>
              <a:t>Бюдже</a:t>
            </a:r>
            <a:r>
              <a:rPr lang="ru-RU" dirty="0" smtClean="0"/>
              <a:t>т</a:t>
            </a:r>
            <a:r>
              <a:rPr lang="ru-RU" sz="1000" dirty="0" smtClean="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sz="1000" dirty="0"/>
          </a:p>
        </p:txBody>
      </p:sp>
      <p:sp>
        <p:nvSpPr>
          <p:cNvPr id="10" name="TextBox 9"/>
          <p:cNvSpPr txBox="1"/>
          <p:nvPr/>
        </p:nvSpPr>
        <p:spPr>
          <a:xfrm>
            <a:off x="857224" y="4500570"/>
            <a:ext cx="1564852" cy="807913"/>
          </a:xfrm>
          <a:prstGeom prst="rect">
            <a:avLst/>
          </a:prstGeom>
          <a:noFill/>
        </p:spPr>
        <p:txBody>
          <a:bodyPr wrap="none" rtlCol="0">
            <a:spAutoFit/>
          </a:bodyPr>
          <a:lstStyle/>
          <a:p>
            <a:pPr algn="ctr"/>
            <a:r>
              <a:rPr lang="ru-RU" sz="1050" b="1" dirty="0" smtClean="0">
                <a:latin typeface="Arial Narrow" pitchFamily="34" charset="0"/>
              </a:rPr>
              <a:t>ПРОФИЦИТ</a:t>
            </a:r>
            <a:r>
              <a:rPr lang="ru-RU" sz="900" dirty="0" smtClean="0"/>
              <a:t> </a:t>
            </a:r>
          </a:p>
          <a:p>
            <a:pPr algn="ctr"/>
            <a:r>
              <a:rPr lang="ru-RU" sz="900" dirty="0" smtClean="0"/>
              <a:t>Превышение доходов </a:t>
            </a:r>
          </a:p>
          <a:p>
            <a:pPr algn="ctr"/>
            <a:r>
              <a:rPr lang="ru-RU" sz="900" dirty="0" smtClean="0"/>
              <a:t>над расходами  образует</a:t>
            </a:r>
          </a:p>
          <a:p>
            <a:pPr algn="ctr"/>
            <a:r>
              <a:rPr lang="ru-RU" sz="900" dirty="0" smtClean="0"/>
              <a:t>положительный остаток </a:t>
            </a:r>
          </a:p>
          <a:p>
            <a:pPr algn="ctr"/>
            <a:r>
              <a:rPr lang="ru-RU" sz="900" dirty="0" smtClean="0"/>
              <a:t>бюджета</a:t>
            </a:r>
            <a:endParaRPr lang="ru-RU" sz="900" dirty="0"/>
          </a:p>
        </p:txBody>
      </p:sp>
      <p:sp>
        <p:nvSpPr>
          <p:cNvPr id="11" name="TextBox 10"/>
          <p:cNvSpPr txBox="1"/>
          <p:nvPr/>
        </p:nvSpPr>
        <p:spPr>
          <a:xfrm>
            <a:off x="7286645" y="4572008"/>
            <a:ext cx="1428760" cy="646331"/>
          </a:xfrm>
          <a:prstGeom prst="rect">
            <a:avLst/>
          </a:prstGeom>
          <a:noFill/>
        </p:spPr>
        <p:txBody>
          <a:bodyPr wrap="square" rtlCol="0">
            <a:spAutoFit/>
          </a:bodyPr>
          <a:lstStyle/>
          <a:p>
            <a:pPr algn="ctr"/>
            <a:r>
              <a:rPr lang="ru-RU" sz="900" b="1" dirty="0" smtClean="0">
                <a:latin typeface="Arial" pitchFamily="34" charset="0"/>
                <a:cs typeface="Arial" pitchFamily="34" charset="0"/>
              </a:rPr>
              <a:t>ДЕФИЦИТ</a:t>
            </a:r>
          </a:p>
          <a:p>
            <a:pPr algn="ctr"/>
            <a:r>
              <a:rPr lang="ru-RU" sz="900" dirty="0" smtClean="0"/>
              <a:t>если расходная  часть</a:t>
            </a:r>
          </a:p>
          <a:p>
            <a:pPr algn="ctr"/>
            <a:r>
              <a:rPr lang="ru-RU" sz="900" dirty="0" smtClean="0"/>
              <a:t>бюджета превышает</a:t>
            </a:r>
          </a:p>
          <a:p>
            <a:pPr algn="ctr"/>
            <a:r>
              <a:rPr lang="ru-RU" sz="900" dirty="0" smtClean="0"/>
              <a:t>доходную</a:t>
            </a:r>
            <a:endParaRPr lang="ru-RU" sz="900" dirty="0"/>
          </a:p>
        </p:txBody>
      </p:sp>
      <p:pic>
        <p:nvPicPr>
          <p:cNvPr id="12" name="Рисунок 11" descr="e3cf7a9a98c89a282b8b1d9cc1c3dafb260b7db1.png"/>
          <p:cNvPicPr>
            <a:picLocks noChangeAspect="1"/>
          </p:cNvPicPr>
          <p:nvPr/>
        </p:nvPicPr>
        <p:blipFill>
          <a:blip r:embed="rId3"/>
          <a:stretch>
            <a:fillRect/>
          </a:stretch>
        </p:blipFill>
        <p:spPr>
          <a:xfrm>
            <a:off x="3143241" y="4357694"/>
            <a:ext cx="3000396" cy="1714512"/>
          </a:xfrm>
          <a:prstGeom prst="rect">
            <a:avLst/>
          </a:prstGeom>
        </p:spPr>
      </p:pic>
      <p:sp>
        <p:nvSpPr>
          <p:cNvPr id="13" name="TextBox 12"/>
          <p:cNvSpPr txBox="1"/>
          <p:nvPr/>
        </p:nvSpPr>
        <p:spPr>
          <a:xfrm>
            <a:off x="142844" y="6072206"/>
            <a:ext cx="8840882" cy="461665"/>
          </a:xfrm>
          <a:prstGeom prst="rect">
            <a:avLst/>
          </a:prstGeom>
          <a:noFill/>
        </p:spPr>
        <p:txBody>
          <a:bodyPr wrap="square" rtlCol="0">
            <a:spAutoFit/>
          </a:bodyPr>
          <a:lstStyle/>
          <a:p>
            <a:pPr algn="ctr"/>
            <a:r>
              <a:rPr lang="ru-RU" sz="1200" dirty="0" smtClean="0"/>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трелка вправо 24"/>
          <p:cNvSpPr/>
          <p:nvPr/>
        </p:nvSpPr>
        <p:spPr>
          <a:xfrm rot="20249689">
            <a:off x="2278063" y="5110163"/>
            <a:ext cx="1247775" cy="63658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Стрелка вниз 16"/>
          <p:cNvSpPr/>
          <p:nvPr/>
        </p:nvSpPr>
        <p:spPr>
          <a:xfrm>
            <a:off x="4857750" y="2214563"/>
            <a:ext cx="642938" cy="6429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Стрелка влево 12"/>
          <p:cNvSpPr/>
          <p:nvPr/>
        </p:nvSpPr>
        <p:spPr>
          <a:xfrm rot="2390993">
            <a:off x="5984875" y="4664075"/>
            <a:ext cx="868363" cy="484188"/>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269" name="Заголовок 1"/>
          <p:cNvSpPr>
            <a:spLocks noGrp="1"/>
          </p:cNvSpPr>
          <p:nvPr>
            <p:ph type="title"/>
          </p:nvPr>
        </p:nvSpPr>
        <p:spPr>
          <a:xfrm>
            <a:off x="457200" y="214313"/>
            <a:ext cx="8229600" cy="500062"/>
          </a:xfrm>
        </p:spPr>
        <p:txBody>
          <a:bodyPr>
            <a:normAutofit/>
          </a:bodyPr>
          <a:lstStyle/>
          <a:p>
            <a:pPr eaLnBrk="1" hangingPunct="1"/>
            <a:endParaRPr lang="ru-RU" sz="2800" smtClean="0"/>
          </a:p>
        </p:txBody>
      </p:sp>
      <p:sp>
        <p:nvSpPr>
          <p:cNvPr id="11270" name="Содержимое 13"/>
          <p:cNvSpPr>
            <a:spLocks noGrp="1"/>
          </p:cNvSpPr>
          <p:nvPr>
            <p:ph idx="1"/>
          </p:nvPr>
        </p:nvSpPr>
        <p:spPr/>
        <p:txBody>
          <a:bodyPr/>
          <a:lstStyle/>
          <a:p>
            <a:pPr eaLnBrk="1" hangingPunct="1"/>
            <a:endParaRPr lang="ru-RU" dirty="0" smtClean="0"/>
          </a:p>
        </p:txBody>
      </p:sp>
      <p:sp>
        <p:nvSpPr>
          <p:cNvPr id="9" name="Овал 8"/>
          <p:cNvSpPr/>
          <p:nvPr/>
        </p:nvSpPr>
        <p:spPr>
          <a:xfrm>
            <a:off x="2714612" y="2786058"/>
            <a:ext cx="3500462" cy="264320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n w="10541" cmpd="sng">
                  <a:solidFill>
                    <a:schemeClr val="accent1">
                      <a:shade val="88000"/>
                      <a:satMod val="110000"/>
                    </a:schemeClr>
                  </a:solidFill>
                  <a:prstDash val="solid"/>
                </a:ln>
                <a:solidFill>
                  <a:schemeClr val="tx1"/>
                </a:solidFill>
              </a:rPr>
              <a:t>Основа</a:t>
            </a:r>
          </a:p>
          <a:p>
            <a:pPr algn="ctr" fontAlgn="auto">
              <a:spcBef>
                <a:spcPts val="0"/>
              </a:spcBef>
              <a:spcAft>
                <a:spcPts val="0"/>
              </a:spcAft>
              <a:defRPr/>
            </a:pPr>
            <a:r>
              <a:rPr lang="ru-RU" b="1" dirty="0">
                <a:ln w="10541" cmpd="sng">
                  <a:solidFill>
                    <a:schemeClr val="accent1">
                      <a:shade val="88000"/>
                      <a:satMod val="110000"/>
                    </a:schemeClr>
                  </a:solidFill>
                  <a:prstDash val="solid"/>
                </a:ln>
                <a:solidFill>
                  <a:schemeClr val="tx1"/>
                </a:solidFill>
              </a:rPr>
              <a:t>Формирования</a:t>
            </a:r>
          </a:p>
          <a:p>
            <a:pPr algn="ctr" fontAlgn="auto">
              <a:spcBef>
                <a:spcPts val="0"/>
              </a:spcBef>
              <a:spcAft>
                <a:spcPts val="0"/>
              </a:spcAft>
              <a:defRPr/>
            </a:pPr>
            <a:r>
              <a:rPr lang="ru-RU" b="1" dirty="0">
                <a:ln w="10541" cmpd="sng">
                  <a:solidFill>
                    <a:schemeClr val="accent1">
                      <a:shade val="88000"/>
                      <a:satMod val="110000"/>
                    </a:schemeClr>
                  </a:solidFill>
                  <a:prstDash val="solid"/>
                </a:ln>
                <a:solidFill>
                  <a:schemeClr val="tx1"/>
                </a:solidFill>
              </a:rPr>
              <a:t>проекта бюджета</a:t>
            </a:r>
          </a:p>
          <a:p>
            <a:pPr algn="ctr" fontAlgn="auto">
              <a:spcBef>
                <a:spcPts val="0"/>
              </a:spcBef>
              <a:spcAft>
                <a:spcPts val="0"/>
              </a:spcAft>
              <a:defRPr/>
            </a:pPr>
            <a:r>
              <a:rPr lang="ru-RU" b="1" dirty="0" err="1" smtClean="0">
                <a:ln w="10541" cmpd="sng">
                  <a:solidFill>
                    <a:schemeClr val="accent1">
                      <a:shade val="88000"/>
                      <a:satMod val="110000"/>
                    </a:schemeClr>
                  </a:solidFill>
                  <a:prstDash val="solid"/>
                </a:ln>
                <a:solidFill>
                  <a:schemeClr val="tx1"/>
                </a:solidFill>
              </a:rPr>
              <a:t>Пинеровского</a:t>
            </a:r>
            <a:r>
              <a:rPr lang="ru-RU" b="1" dirty="0" smtClean="0">
                <a:ln w="10541" cmpd="sng">
                  <a:solidFill>
                    <a:schemeClr val="accent1">
                      <a:shade val="88000"/>
                      <a:satMod val="110000"/>
                    </a:schemeClr>
                  </a:solidFill>
                  <a:prstDash val="solid"/>
                </a:ln>
                <a:solidFill>
                  <a:schemeClr val="tx1"/>
                </a:solidFill>
              </a:rPr>
              <a:t> </a:t>
            </a:r>
            <a:r>
              <a:rPr lang="ru-RU" b="1" dirty="0" err="1" smtClean="0">
                <a:ln w="10541" cmpd="sng">
                  <a:solidFill>
                    <a:schemeClr val="accent1">
                      <a:shade val="88000"/>
                      <a:satMod val="110000"/>
                    </a:schemeClr>
                  </a:solidFill>
                  <a:prstDash val="solid"/>
                </a:ln>
                <a:solidFill>
                  <a:schemeClr val="tx1"/>
                </a:solidFill>
              </a:rPr>
              <a:t>муниицпального</a:t>
            </a:r>
            <a:r>
              <a:rPr lang="ru-RU" b="1" dirty="0" smtClean="0">
                <a:ln w="10541" cmpd="sng">
                  <a:solidFill>
                    <a:schemeClr val="accent1">
                      <a:shade val="88000"/>
                      <a:satMod val="110000"/>
                    </a:schemeClr>
                  </a:solidFill>
                  <a:prstDash val="solid"/>
                </a:ln>
                <a:solidFill>
                  <a:schemeClr val="tx1"/>
                </a:solidFill>
              </a:rPr>
              <a:t> образования</a:t>
            </a:r>
            <a:endParaRPr lang="ru-RU" b="1" dirty="0">
              <a:ln w="10541" cmpd="sng">
                <a:solidFill>
                  <a:schemeClr val="accent1">
                    <a:shade val="88000"/>
                    <a:satMod val="110000"/>
                  </a:schemeClr>
                </a:solidFill>
                <a:prstDash val="solid"/>
              </a:ln>
              <a:solidFill>
                <a:schemeClr val="tx1"/>
              </a:solidFill>
            </a:endParaRPr>
          </a:p>
          <a:p>
            <a:pPr algn="ctr" fontAlgn="auto">
              <a:spcBef>
                <a:spcPts val="0"/>
              </a:spcBef>
              <a:spcAft>
                <a:spcPts val="0"/>
              </a:spcAft>
              <a:defRPr/>
            </a:pPr>
            <a:r>
              <a:rPr lang="ru-RU" b="1" dirty="0">
                <a:ln w="10541" cmpd="sng">
                  <a:solidFill>
                    <a:schemeClr val="accent1">
                      <a:shade val="88000"/>
                      <a:satMod val="110000"/>
                    </a:schemeClr>
                  </a:solidFill>
                  <a:prstDash val="solid"/>
                </a:ln>
                <a:solidFill>
                  <a:schemeClr val="tx1"/>
                </a:solidFill>
              </a:rPr>
              <a:t>на </a:t>
            </a:r>
            <a:r>
              <a:rPr lang="ru-RU" b="1" dirty="0" smtClean="0">
                <a:ln w="10541" cmpd="sng">
                  <a:solidFill>
                    <a:schemeClr val="accent1">
                      <a:shade val="88000"/>
                      <a:satMod val="110000"/>
                    </a:schemeClr>
                  </a:solidFill>
                  <a:prstDash val="solid"/>
                </a:ln>
                <a:solidFill>
                  <a:schemeClr val="tx1"/>
                </a:solidFill>
              </a:rPr>
              <a:t>2022 </a:t>
            </a:r>
            <a:r>
              <a:rPr lang="ru-RU" b="1" dirty="0">
                <a:ln w="10541" cmpd="sng">
                  <a:solidFill>
                    <a:schemeClr val="accent1">
                      <a:shade val="88000"/>
                      <a:satMod val="110000"/>
                    </a:schemeClr>
                  </a:solidFill>
                  <a:prstDash val="solid"/>
                </a:ln>
                <a:solidFill>
                  <a:schemeClr val="tx1"/>
                </a:solidFill>
              </a:rPr>
              <a:t>год</a:t>
            </a:r>
            <a:endParaRPr lang="ru-RU" dirty="0">
              <a:solidFill>
                <a:schemeClr val="tx1"/>
              </a:solidFill>
            </a:endParaRPr>
          </a:p>
        </p:txBody>
      </p:sp>
      <p:sp>
        <p:nvSpPr>
          <p:cNvPr id="12" name="Скругленный прямоугольник 11"/>
          <p:cNvSpPr/>
          <p:nvPr/>
        </p:nvSpPr>
        <p:spPr>
          <a:xfrm>
            <a:off x="6500826" y="3929066"/>
            <a:ext cx="2428892" cy="200026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Муниципальные</a:t>
            </a:r>
            <a:r>
              <a:rPr lang="ru-RU" dirty="0" smtClean="0">
                <a:solidFill>
                  <a:schemeClr val="tx1"/>
                </a:solidFill>
              </a:rPr>
              <a:t> </a:t>
            </a:r>
            <a:r>
              <a:rPr lang="ru-RU"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программы</a:t>
            </a:r>
          </a:p>
          <a:p>
            <a:pPr algn="ctr" fontAlgn="auto">
              <a:spcBef>
                <a:spcPts val="0"/>
              </a:spcBef>
              <a:spcAft>
                <a:spcPts val="0"/>
              </a:spcAft>
              <a:defRPr/>
            </a:pPr>
            <a:r>
              <a:rPr lang="ru-RU"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Пинеровского</a:t>
            </a:r>
            <a:r>
              <a:rPr lang="ru-RU"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муниципального образования</a:t>
            </a:r>
          </a:p>
          <a:p>
            <a:pPr algn="ctr" fontAlgn="auto">
              <a:spcBef>
                <a:spcPts val="0"/>
              </a:spcBef>
              <a:spcAft>
                <a:spcPts val="0"/>
              </a:spcAft>
              <a:defRPr/>
            </a:pPr>
            <a:endParaRPr lang="ru-RU" dirty="0"/>
          </a:p>
        </p:txBody>
      </p:sp>
      <p:sp>
        <p:nvSpPr>
          <p:cNvPr id="16" name="Скругленный прямоугольник 15"/>
          <p:cNvSpPr/>
          <p:nvPr/>
        </p:nvSpPr>
        <p:spPr>
          <a:xfrm>
            <a:off x="214282" y="285728"/>
            <a:ext cx="8572560" cy="22145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Основные направления</a:t>
            </a:r>
          </a:p>
          <a:p>
            <a:pPr algn="ctr" fontAlgn="auto">
              <a:spcBef>
                <a:spcPts val="0"/>
              </a:spcBef>
              <a:spcAft>
                <a:spcPts val="0"/>
              </a:spcAft>
              <a:defRPr/>
            </a:pPr>
            <a:r>
              <a:rPr lang="ru-RU"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бюджетной и налоговой политики  </a:t>
            </a:r>
            <a:r>
              <a:rPr lang="ru-RU" b="1" dirty="0" err="1"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Пинеровского</a:t>
            </a:r>
            <a:r>
              <a:rPr lang="ru-RU"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  муниципального образования </a:t>
            </a:r>
            <a:r>
              <a:rPr lang="ru-RU"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на </a:t>
            </a:r>
            <a:r>
              <a:rPr lang="ru-RU"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2022-2024 </a:t>
            </a:r>
            <a:r>
              <a:rPr lang="ru-RU"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годы  </a:t>
            </a:r>
          </a:p>
        </p:txBody>
      </p:sp>
      <p:sp>
        <p:nvSpPr>
          <p:cNvPr id="23" name="Скругленный прямоугольник 22"/>
          <p:cNvSpPr/>
          <p:nvPr/>
        </p:nvSpPr>
        <p:spPr>
          <a:xfrm>
            <a:off x="142844" y="3429000"/>
            <a:ext cx="2428892" cy="264320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n w="10541" cmpd="sng">
                  <a:solidFill>
                    <a:schemeClr val="accent1">
                      <a:shade val="88000"/>
                      <a:satMod val="110000"/>
                    </a:schemeClr>
                  </a:solidFill>
                  <a:prstDash val="solid"/>
                </a:ln>
                <a:solidFill>
                  <a:schemeClr val="tx1"/>
                </a:solidFill>
              </a:rPr>
              <a:t>Прогноз социально-экономического развития </a:t>
            </a:r>
            <a:r>
              <a:rPr lang="ru-RU" b="1" dirty="0" smtClean="0">
                <a:ln w="10541" cmpd="sng">
                  <a:solidFill>
                    <a:schemeClr val="accent1">
                      <a:shade val="88000"/>
                      <a:satMod val="110000"/>
                    </a:schemeClr>
                  </a:solidFill>
                  <a:prstDash val="solid"/>
                </a:ln>
                <a:solidFill>
                  <a:schemeClr val="tx1"/>
                </a:solidFill>
              </a:rPr>
              <a:t> </a:t>
            </a:r>
            <a:r>
              <a:rPr lang="ru-RU" b="1" dirty="0" err="1" smtClean="0">
                <a:ln w="10541" cmpd="sng">
                  <a:solidFill>
                    <a:schemeClr val="accent1">
                      <a:shade val="88000"/>
                      <a:satMod val="110000"/>
                    </a:schemeClr>
                  </a:solidFill>
                  <a:prstDash val="solid"/>
                </a:ln>
                <a:solidFill>
                  <a:schemeClr val="tx1"/>
                </a:solidFill>
              </a:rPr>
              <a:t>Пинеровского</a:t>
            </a:r>
            <a:r>
              <a:rPr lang="ru-RU" b="1" dirty="0" smtClean="0">
                <a:ln w="10541" cmpd="sng">
                  <a:solidFill>
                    <a:schemeClr val="accent1">
                      <a:shade val="88000"/>
                      <a:satMod val="110000"/>
                    </a:schemeClr>
                  </a:solidFill>
                  <a:prstDash val="solid"/>
                </a:ln>
                <a:solidFill>
                  <a:schemeClr val="tx1"/>
                </a:solidFill>
              </a:rPr>
              <a:t> муниципального образования на 2022-2024годы</a:t>
            </a:r>
            <a:endParaRPr lang="ru-RU" b="1" dirty="0">
              <a:ln w="10541" cmpd="sng">
                <a:solidFill>
                  <a:schemeClr val="accent1">
                    <a:shade val="88000"/>
                    <a:satMod val="110000"/>
                  </a:schemeClr>
                </a:solidFill>
                <a:prstDash val="solid"/>
              </a:ln>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00132"/>
          </a:xfrm>
        </p:spPr>
        <p:txBody>
          <a:bodyPr>
            <a:normAutofit fontScale="90000"/>
          </a:bodyPr>
          <a:lstStyle/>
          <a:p>
            <a:pPr algn="ctr"/>
            <a:r>
              <a:rPr lang="ru-RU" sz="3600" dirty="0" smtClean="0">
                <a:latin typeface="Arial Black" pitchFamily="34" charset="0"/>
              </a:rPr>
              <a:t>Доходы бюджета </a:t>
            </a:r>
            <a:r>
              <a:rPr lang="ru-RU" sz="3600" dirty="0" err="1" smtClean="0">
                <a:latin typeface="Arial Black" pitchFamily="34" charset="0"/>
              </a:rPr>
              <a:t>Пинеровского</a:t>
            </a:r>
            <a:r>
              <a:rPr lang="ru-RU" sz="3600" dirty="0" smtClean="0">
                <a:latin typeface="Arial Black" pitchFamily="34" charset="0"/>
              </a:rPr>
              <a:t> муниципального образования</a:t>
            </a:r>
            <a:endParaRPr lang="ru-RU" sz="3600" dirty="0">
              <a:latin typeface="Arial Black" pitchFamily="34" charset="0"/>
            </a:endParaRPr>
          </a:p>
        </p:txBody>
      </p:sp>
      <p:sp>
        <p:nvSpPr>
          <p:cNvPr id="3" name="Содержимое 2"/>
          <p:cNvSpPr>
            <a:spLocks noGrp="1"/>
          </p:cNvSpPr>
          <p:nvPr>
            <p:ph idx="1"/>
          </p:nvPr>
        </p:nvSpPr>
        <p:spPr/>
        <p:txBody>
          <a:bodyPr>
            <a:normAutofit/>
          </a:bodyPr>
          <a:lstStyle/>
          <a:p>
            <a:pPr algn="ctr"/>
            <a:r>
              <a:rPr lang="ru-RU" sz="1800" dirty="0" smtClean="0"/>
              <a:t>Доходы бюджета поселения образуются за счет налоговых и неналоговых доходов, а также за счет безвозмездных поступлений</a:t>
            </a:r>
          </a:p>
          <a:p>
            <a:pPr algn="ctr">
              <a:buNone/>
            </a:pPr>
            <a:endParaRPr lang="ru-RU" sz="1800" dirty="0"/>
          </a:p>
        </p:txBody>
      </p:sp>
      <p:sp>
        <p:nvSpPr>
          <p:cNvPr id="4" name="Прямоугольник 3"/>
          <p:cNvSpPr/>
          <p:nvPr/>
        </p:nvSpPr>
        <p:spPr>
          <a:xfrm>
            <a:off x="3500430" y="2571744"/>
            <a:ext cx="2071702" cy="9286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Доходы бюджета</a:t>
            </a:r>
            <a:endParaRPr lang="ru-RU" dirty="0"/>
          </a:p>
        </p:txBody>
      </p:sp>
      <p:sp>
        <p:nvSpPr>
          <p:cNvPr id="6" name="Прямоугольник 5"/>
          <p:cNvSpPr/>
          <p:nvPr/>
        </p:nvSpPr>
        <p:spPr>
          <a:xfrm>
            <a:off x="1214414" y="4429132"/>
            <a:ext cx="1857388" cy="15716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Налоговые </a:t>
            </a:r>
            <a:r>
              <a:rPr lang="ru-RU" sz="1200" dirty="0" smtClean="0"/>
              <a:t>доходы – поступления в бюджет от уплаты налогов, установленных Налоговым кодексом РФ</a:t>
            </a:r>
            <a:endParaRPr lang="ru-RU" sz="1200" dirty="0"/>
          </a:p>
        </p:txBody>
      </p:sp>
      <p:sp>
        <p:nvSpPr>
          <p:cNvPr id="7" name="Прямоугольник 6"/>
          <p:cNvSpPr/>
          <p:nvPr/>
        </p:nvSpPr>
        <p:spPr>
          <a:xfrm>
            <a:off x="3428992" y="4429132"/>
            <a:ext cx="2071702" cy="15716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Неналоговые доходы- </a:t>
            </a:r>
            <a:r>
              <a:rPr lang="ru-RU" sz="1200" dirty="0" smtClean="0"/>
              <a:t>поступления от уплаты пошлин и сборов, установленных законодательством РФ и штрафов за нарушение законодательства</a:t>
            </a:r>
            <a:endParaRPr lang="ru-RU" sz="1200" dirty="0"/>
          </a:p>
        </p:txBody>
      </p:sp>
      <p:sp>
        <p:nvSpPr>
          <p:cNvPr id="8" name="Прямоугольник 7"/>
          <p:cNvSpPr/>
          <p:nvPr/>
        </p:nvSpPr>
        <p:spPr>
          <a:xfrm>
            <a:off x="6000760" y="4429132"/>
            <a:ext cx="2071702" cy="1557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Безвозмездные поступления- </a:t>
            </a:r>
            <a:r>
              <a:rPr lang="ru-RU" sz="1200" dirty="0" smtClean="0"/>
              <a:t>это финансовая помощь из бюджетов других уровней (межбюджетные трансферты)</a:t>
            </a:r>
            <a:endParaRPr lang="ru-RU" dirty="0"/>
          </a:p>
        </p:txBody>
      </p:sp>
      <p:cxnSp>
        <p:nvCxnSpPr>
          <p:cNvPr id="13" name="Прямая со стрелкой 12"/>
          <p:cNvCxnSpPr/>
          <p:nvPr/>
        </p:nvCxnSpPr>
        <p:spPr>
          <a:xfrm>
            <a:off x="5072066" y="3500438"/>
            <a:ext cx="1571636"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0800000" flipV="1">
            <a:off x="2143108" y="3500438"/>
            <a:ext cx="1857388"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16200000" flipH="1">
            <a:off x="4125512" y="3875489"/>
            <a:ext cx="78582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357166"/>
            <a:ext cx="8501122" cy="1143000"/>
          </a:xfrm>
        </p:spPr>
        <p:txBody>
          <a:bodyPr rtlCol="0">
            <a:noAutofit/>
          </a:bodyPr>
          <a:lstStyle/>
          <a:p>
            <a:pPr algn="ctr" eaLnBrk="1" fontAlgn="auto" hangingPunct="1">
              <a:spcAft>
                <a:spcPts val="0"/>
              </a:spcAft>
              <a:defRPr/>
            </a:pPr>
            <a:r>
              <a:rPr lang="ru-RU" sz="2400" b="1" dirty="0" smtClean="0">
                <a:ln w="10541" cmpd="sng">
                  <a:solidFill>
                    <a:schemeClr val="accent1">
                      <a:shade val="88000"/>
                      <a:satMod val="110000"/>
                    </a:schemeClr>
                  </a:solidFill>
                  <a:prstDash val="solid"/>
                </a:ln>
                <a:solidFill>
                  <a:schemeClr val="tx1"/>
                </a:solidFill>
              </a:rPr>
              <a:t>Бюджет  </a:t>
            </a:r>
            <a:r>
              <a:rPr lang="ru-RU" sz="2400" b="1" dirty="0" err="1" smtClean="0">
                <a:ln w="10541" cmpd="sng">
                  <a:solidFill>
                    <a:schemeClr val="accent1">
                      <a:shade val="88000"/>
                      <a:satMod val="110000"/>
                    </a:schemeClr>
                  </a:solidFill>
                  <a:prstDash val="solid"/>
                </a:ln>
                <a:solidFill>
                  <a:schemeClr val="tx1"/>
                </a:solidFill>
              </a:rPr>
              <a:t>Пинеровского</a:t>
            </a:r>
            <a:r>
              <a:rPr lang="ru-RU" sz="2400" b="1" dirty="0" smtClean="0">
                <a:ln w="10541" cmpd="sng">
                  <a:solidFill>
                    <a:schemeClr val="accent1">
                      <a:shade val="88000"/>
                      <a:satMod val="110000"/>
                    </a:schemeClr>
                  </a:solidFill>
                  <a:prstDash val="solid"/>
                </a:ln>
                <a:solidFill>
                  <a:schemeClr val="tx1"/>
                </a:solidFill>
              </a:rPr>
              <a:t> муниципального образования </a:t>
            </a:r>
            <a:br>
              <a:rPr lang="ru-RU" sz="2400" b="1" dirty="0" smtClean="0">
                <a:ln w="10541" cmpd="sng">
                  <a:solidFill>
                    <a:schemeClr val="accent1">
                      <a:shade val="88000"/>
                      <a:satMod val="110000"/>
                    </a:schemeClr>
                  </a:solidFill>
                  <a:prstDash val="solid"/>
                </a:ln>
                <a:solidFill>
                  <a:schemeClr val="tx1"/>
                </a:solidFill>
              </a:rPr>
            </a:br>
            <a:r>
              <a:rPr lang="ru-RU" sz="2400" b="1" dirty="0" smtClean="0">
                <a:ln w="10541" cmpd="sng">
                  <a:solidFill>
                    <a:schemeClr val="accent1">
                      <a:shade val="88000"/>
                      <a:satMod val="110000"/>
                    </a:schemeClr>
                  </a:solidFill>
                  <a:prstDash val="solid"/>
                </a:ln>
                <a:solidFill>
                  <a:schemeClr val="tx1"/>
                </a:solidFill>
              </a:rPr>
              <a:t>на 2022 год </a:t>
            </a:r>
            <a:br>
              <a:rPr lang="ru-RU" sz="2400" b="1" dirty="0" smtClean="0">
                <a:ln w="10541" cmpd="sng">
                  <a:solidFill>
                    <a:schemeClr val="accent1">
                      <a:shade val="88000"/>
                      <a:satMod val="110000"/>
                    </a:schemeClr>
                  </a:solidFill>
                  <a:prstDash val="solid"/>
                </a:ln>
                <a:solidFill>
                  <a:schemeClr val="tx1"/>
                </a:solidFill>
              </a:rPr>
            </a:br>
            <a:r>
              <a:rPr lang="ru-RU" sz="2400" b="1" dirty="0" smtClean="0">
                <a:ln w="10541" cmpd="sng">
                  <a:solidFill>
                    <a:schemeClr val="accent1">
                      <a:shade val="88000"/>
                      <a:satMod val="110000"/>
                    </a:schemeClr>
                  </a:solidFill>
                  <a:prstDash val="solid"/>
                </a:ln>
                <a:solidFill>
                  <a:schemeClr val="tx1"/>
                </a:solidFill>
              </a:rPr>
              <a:t>направлен на решение следующих ключевых задач</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291" name="Содержимое 6"/>
          <p:cNvSpPr>
            <a:spLocks noGrp="1"/>
          </p:cNvSpPr>
          <p:nvPr>
            <p:ph idx="1"/>
          </p:nvPr>
        </p:nvSpPr>
        <p:spPr/>
        <p:txBody>
          <a:bodyPr/>
          <a:lstStyle/>
          <a:p>
            <a:pPr eaLnBrk="1" hangingPunct="1"/>
            <a:endParaRPr lang="ru-RU" smtClean="0"/>
          </a:p>
        </p:txBody>
      </p:sp>
      <p:sp>
        <p:nvSpPr>
          <p:cNvPr id="8" name="Скругленный прямоугольник 7"/>
          <p:cNvSpPr/>
          <p:nvPr/>
        </p:nvSpPr>
        <p:spPr>
          <a:xfrm>
            <a:off x="785786" y="1643050"/>
            <a:ext cx="7572428" cy="1143008"/>
          </a:xfrm>
          <a:prstGeom prst="roundRect">
            <a:avLst/>
          </a:prstGeom>
          <a:solidFill>
            <a:schemeClr val="accent2">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ru-RU"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Обеспечение  сбалансированности  бюджета </a:t>
            </a:r>
            <a:r>
              <a:rPr lang="ru-RU"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Пинеровского</a:t>
            </a:r>
            <a:r>
              <a:rPr lang="ru-RU"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муниципального  образования</a:t>
            </a:r>
            <a:endParaRPr lang="ru-RU"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9" name="Скругленный прямоугольник 8"/>
          <p:cNvSpPr/>
          <p:nvPr/>
        </p:nvSpPr>
        <p:spPr>
          <a:xfrm>
            <a:off x="928662" y="2786058"/>
            <a:ext cx="7572428" cy="1071570"/>
          </a:xfrm>
          <a:prstGeom prst="roundRect">
            <a:avLst/>
          </a:prstGeom>
          <a:solidFill>
            <a:schemeClr val="accent5">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Повышение объективности и качества бюджетного планирования</a:t>
            </a:r>
          </a:p>
        </p:txBody>
      </p:sp>
      <p:sp>
        <p:nvSpPr>
          <p:cNvPr id="10" name="Скругленный прямоугольник 9"/>
          <p:cNvSpPr/>
          <p:nvPr/>
        </p:nvSpPr>
        <p:spPr>
          <a:xfrm>
            <a:off x="928688" y="3857625"/>
            <a:ext cx="7572375" cy="1143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обеспечение в полной мере приоритизации структуры бюджетных расходов в целях увеличения доли средств,  направляемых на развитие человеческого капитала и инфраструктуры</a:t>
            </a:r>
          </a:p>
        </p:txBody>
      </p:sp>
      <p:sp>
        <p:nvSpPr>
          <p:cNvPr id="11" name="Скругленный прямоугольник 10"/>
          <p:cNvSpPr/>
          <p:nvPr/>
        </p:nvSpPr>
        <p:spPr>
          <a:xfrm>
            <a:off x="857250" y="5000636"/>
            <a:ext cx="7572375" cy="135730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повышение эффективности распределения бюджетных средств в целях возможности совершения бюджетного маневра, ответственного подхода к принятию новых расходных обязательств с учетом их социально-экономической значимости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14313"/>
            <a:ext cx="8072438" cy="714375"/>
          </a:xfrm>
        </p:spPr>
        <p:txBody>
          <a:bodyPr rtlCol="0">
            <a:noAutofit/>
          </a:bodyPr>
          <a:lstStyle/>
          <a:p>
            <a:pPr algn="ctr" eaLnBrk="1" fontAlgn="auto" hangingPunct="1">
              <a:spcAft>
                <a:spcPts val="0"/>
              </a:spcAft>
              <a:defRPr/>
            </a:pPr>
            <a:r>
              <a:rPr lang="ru-RU" sz="2800" dirty="0" smtClean="0">
                <a:solidFill>
                  <a:schemeClr val="accent1">
                    <a:lumMod val="50000"/>
                  </a:schemeClr>
                </a:solidFill>
                <a:latin typeface="Times New Roman" pitchFamily="18" charset="0"/>
                <a:cs typeface="Times New Roman" pitchFamily="18" charset="0"/>
              </a:rPr>
              <a:t>Основные параметры  бюджета  </a:t>
            </a:r>
            <a:r>
              <a:rPr lang="ru-RU" sz="2800" dirty="0" err="1" smtClean="0">
                <a:solidFill>
                  <a:schemeClr val="accent1">
                    <a:lumMod val="50000"/>
                  </a:schemeClr>
                </a:solidFill>
                <a:latin typeface="Times New Roman" pitchFamily="18" charset="0"/>
                <a:cs typeface="Times New Roman" pitchFamily="18" charset="0"/>
              </a:rPr>
              <a:t>Пинеровского</a:t>
            </a:r>
            <a:r>
              <a:rPr lang="ru-RU" sz="2800" dirty="0" smtClean="0">
                <a:solidFill>
                  <a:schemeClr val="accent1">
                    <a:lumMod val="50000"/>
                  </a:schemeClr>
                </a:solidFill>
                <a:latin typeface="Times New Roman" pitchFamily="18" charset="0"/>
                <a:cs typeface="Times New Roman" pitchFamily="18" charset="0"/>
              </a:rPr>
              <a:t> муниципального образования  на 2022 год  </a:t>
            </a:r>
            <a:endParaRPr lang="ru-RU" sz="2800" dirty="0">
              <a:solidFill>
                <a:schemeClr val="accent1">
                  <a:lumMod val="50000"/>
                </a:schemeClr>
              </a:solidFill>
              <a:latin typeface="Times New Roman" pitchFamily="18" charset="0"/>
              <a:cs typeface="Times New Roman" pitchFamily="18" charset="0"/>
            </a:endParaRPr>
          </a:p>
        </p:txBody>
      </p:sp>
      <p:sp>
        <p:nvSpPr>
          <p:cNvPr id="13315" name="Содержимое 2"/>
          <p:cNvSpPr>
            <a:spLocks noGrp="1"/>
          </p:cNvSpPr>
          <p:nvPr>
            <p:ph idx="1"/>
          </p:nvPr>
        </p:nvSpPr>
        <p:spPr>
          <a:xfrm>
            <a:off x="285750" y="1000125"/>
            <a:ext cx="8072438" cy="7215188"/>
          </a:xfrm>
        </p:spPr>
        <p:txBody>
          <a:bodyPr/>
          <a:lstStyle/>
          <a:p>
            <a:pPr algn="ctr" eaLnBrk="1" hangingPunct="1"/>
            <a:r>
              <a:rPr lang="ru-RU" dirty="0" smtClean="0"/>
              <a:t>ДОХОДЫ</a:t>
            </a:r>
          </a:p>
        </p:txBody>
      </p:sp>
      <p:sp>
        <p:nvSpPr>
          <p:cNvPr id="8" name="Скругленный прямоугольник 7"/>
          <p:cNvSpPr/>
          <p:nvPr/>
        </p:nvSpPr>
        <p:spPr>
          <a:xfrm>
            <a:off x="285750" y="2071679"/>
            <a:ext cx="3571875" cy="92869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Налог на доходы физических лиц </a:t>
            </a:r>
            <a:r>
              <a:rPr lang="ru-RU" b="1" dirty="0" smtClean="0">
                <a:solidFill>
                  <a:schemeClr val="accent1">
                    <a:lumMod val="50000"/>
                  </a:schemeClr>
                </a:solidFill>
              </a:rPr>
              <a:t>2994,3 </a:t>
            </a:r>
            <a:r>
              <a:rPr lang="ru-RU" b="1" dirty="0">
                <a:solidFill>
                  <a:schemeClr val="accent1">
                    <a:lumMod val="50000"/>
                  </a:schemeClr>
                </a:solidFill>
              </a:rPr>
              <a:t>тыс.руб.</a:t>
            </a:r>
          </a:p>
        </p:txBody>
      </p:sp>
      <p:sp>
        <p:nvSpPr>
          <p:cNvPr id="10" name="Скругленный прямоугольник 9"/>
          <p:cNvSpPr/>
          <p:nvPr/>
        </p:nvSpPr>
        <p:spPr>
          <a:xfrm>
            <a:off x="214313" y="4000505"/>
            <a:ext cx="3643312" cy="78581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Акцизы </a:t>
            </a:r>
            <a:r>
              <a:rPr lang="ru-RU" b="1" dirty="0" smtClean="0">
                <a:solidFill>
                  <a:schemeClr val="accent1">
                    <a:lumMod val="50000"/>
                  </a:schemeClr>
                </a:solidFill>
              </a:rPr>
              <a:t>3067,1 тыс.руб</a:t>
            </a:r>
            <a:r>
              <a:rPr lang="ru-RU" b="1" dirty="0">
                <a:solidFill>
                  <a:schemeClr val="accent1">
                    <a:lumMod val="50000"/>
                  </a:schemeClr>
                </a:solidFill>
              </a:rPr>
              <a:t>.</a:t>
            </a:r>
          </a:p>
          <a:p>
            <a:pPr algn="ctr" fontAlgn="auto">
              <a:spcBef>
                <a:spcPts val="0"/>
              </a:spcBef>
              <a:spcAft>
                <a:spcPts val="0"/>
              </a:spcAft>
              <a:defRPr/>
            </a:pPr>
            <a:r>
              <a:rPr lang="ru-RU" b="1" dirty="0">
                <a:solidFill>
                  <a:schemeClr val="accent1">
                    <a:lumMod val="50000"/>
                  </a:schemeClr>
                </a:solidFill>
              </a:rPr>
              <a:t>Госпошлина  </a:t>
            </a:r>
            <a:r>
              <a:rPr lang="ru-RU" b="1" dirty="0" smtClean="0">
                <a:solidFill>
                  <a:schemeClr val="accent1">
                    <a:lumMod val="50000"/>
                  </a:schemeClr>
                </a:solidFill>
              </a:rPr>
              <a:t>5,0 </a:t>
            </a:r>
            <a:r>
              <a:rPr lang="ru-RU" b="1" dirty="0">
                <a:solidFill>
                  <a:schemeClr val="accent1">
                    <a:lumMod val="50000"/>
                  </a:schemeClr>
                </a:solidFill>
              </a:rPr>
              <a:t>тыс.руб.</a:t>
            </a:r>
          </a:p>
        </p:txBody>
      </p:sp>
      <p:sp>
        <p:nvSpPr>
          <p:cNvPr id="11" name="Скругленный прямоугольник 10"/>
          <p:cNvSpPr/>
          <p:nvPr/>
        </p:nvSpPr>
        <p:spPr>
          <a:xfrm>
            <a:off x="285750" y="4857760"/>
            <a:ext cx="3571875" cy="92869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smtClean="0">
                <a:solidFill>
                  <a:schemeClr val="accent1">
                    <a:lumMod val="50000"/>
                  </a:schemeClr>
                </a:solidFill>
              </a:rPr>
              <a:t>Налог </a:t>
            </a:r>
            <a:r>
              <a:rPr lang="ru-RU" sz="1400" b="1" dirty="0">
                <a:solidFill>
                  <a:schemeClr val="accent1">
                    <a:lumMod val="50000"/>
                  </a:schemeClr>
                </a:solidFill>
              </a:rPr>
              <a:t>на имущество </a:t>
            </a:r>
            <a:r>
              <a:rPr lang="ru-RU" sz="1400" b="1" dirty="0" smtClean="0">
                <a:solidFill>
                  <a:schemeClr val="accent1">
                    <a:lumMod val="50000"/>
                  </a:schemeClr>
                </a:solidFill>
              </a:rPr>
              <a:t>530,0тыс.руб</a:t>
            </a:r>
            <a:r>
              <a:rPr lang="ru-RU" sz="1400" b="1" dirty="0">
                <a:solidFill>
                  <a:schemeClr val="accent1">
                    <a:lumMod val="50000"/>
                  </a:schemeClr>
                </a:solidFill>
              </a:rPr>
              <a:t>.</a:t>
            </a:r>
          </a:p>
          <a:p>
            <a:pPr algn="ctr" fontAlgn="auto">
              <a:spcBef>
                <a:spcPts val="0"/>
              </a:spcBef>
              <a:spcAft>
                <a:spcPts val="0"/>
              </a:spcAft>
              <a:defRPr/>
            </a:pPr>
            <a:r>
              <a:rPr lang="ru-RU" sz="1400" b="1" dirty="0" smtClean="0">
                <a:solidFill>
                  <a:schemeClr val="accent1">
                    <a:lumMod val="50000"/>
                  </a:schemeClr>
                </a:solidFill>
              </a:rPr>
              <a:t>Единый сельхоз. налог 950,0тыс.руб.</a:t>
            </a:r>
          </a:p>
        </p:txBody>
      </p:sp>
      <p:sp>
        <p:nvSpPr>
          <p:cNvPr id="12" name="Скругленный прямоугольник 11"/>
          <p:cNvSpPr/>
          <p:nvPr/>
        </p:nvSpPr>
        <p:spPr>
          <a:xfrm>
            <a:off x="214313" y="5857892"/>
            <a:ext cx="3571875" cy="8572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Безвозмездные поступления</a:t>
            </a:r>
          </a:p>
          <a:p>
            <a:pPr algn="ctr" fontAlgn="auto">
              <a:spcBef>
                <a:spcPts val="0"/>
              </a:spcBef>
              <a:spcAft>
                <a:spcPts val="0"/>
              </a:spcAft>
              <a:defRPr/>
            </a:pPr>
            <a:r>
              <a:rPr lang="ru-RU" b="1" dirty="0" smtClean="0">
                <a:solidFill>
                  <a:schemeClr val="accent1">
                    <a:lumMod val="50000"/>
                  </a:schemeClr>
                </a:solidFill>
              </a:rPr>
              <a:t>Дотация 215,5 тыс.руб.</a:t>
            </a:r>
          </a:p>
          <a:p>
            <a:pPr algn="ctr" fontAlgn="auto">
              <a:spcBef>
                <a:spcPts val="0"/>
              </a:spcBef>
              <a:spcAft>
                <a:spcPts val="0"/>
              </a:spcAft>
              <a:defRPr/>
            </a:pPr>
            <a:r>
              <a:rPr lang="ru-RU" b="1" dirty="0" smtClean="0">
                <a:solidFill>
                  <a:schemeClr val="accent1">
                    <a:lumMod val="50000"/>
                  </a:schemeClr>
                </a:solidFill>
              </a:rPr>
              <a:t>Субвенция 239,9тыс.руб.</a:t>
            </a:r>
            <a:endParaRPr lang="ru-RU" b="1" dirty="0">
              <a:solidFill>
                <a:schemeClr val="accent1">
                  <a:lumMod val="50000"/>
                </a:schemeClr>
              </a:solidFill>
            </a:endParaRPr>
          </a:p>
        </p:txBody>
      </p:sp>
      <p:sp>
        <p:nvSpPr>
          <p:cNvPr id="15" name="Скругленный прямоугольник 14"/>
          <p:cNvSpPr/>
          <p:nvPr/>
        </p:nvSpPr>
        <p:spPr>
          <a:xfrm>
            <a:off x="4714876" y="1714488"/>
            <a:ext cx="35004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accent1">
                    <a:lumMod val="50000"/>
                  </a:schemeClr>
                </a:solidFill>
              </a:rPr>
              <a:t>Общегосударственные вопросы</a:t>
            </a:r>
          </a:p>
          <a:p>
            <a:pPr algn="ctr" fontAlgn="auto">
              <a:spcBef>
                <a:spcPts val="0"/>
              </a:spcBef>
              <a:spcAft>
                <a:spcPts val="0"/>
              </a:spcAft>
              <a:defRPr/>
            </a:pPr>
            <a:r>
              <a:rPr lang="ru-RU" sz="1600" b="1" dirty="0" smtClean="0">
                <a:solidFill>
                  <a:schemeClr val="accent1">
                    <a:lumMod val="50000"/>
                  </a:schemeClr>
                </a:solidFill>
              </a:rPr>
              <a:t>5468,8тыс.руб</a:t>
            </a:r>
            <a:r>
              <a:rPr lang="ru-RU" sz="1600" b="1" dirty="0">
                <a:solidFill>
                  <a:schemeClr val="accent1">
                    <a:lumMod val="50000"/>
                  </a:schemeClr>
                </a:solidFill>
              </a:rPr>
              <a:t>.</a:t>
            </a:r>
          </a:p>
        </p:txBody>
      </p:sp>
      <p:sp>
        <p:nvSpPr>
          <p:cNvPr id="17" name="Скругленный прямоугольник 16"/>
          <p:cNvSpPr/>
          <p:nvPr/>
        </p:nvSpPr>
        <p:spPr>
          <a:xfrm>
            <a:off x="4857750" y="3429000"/>
            <a:ext cx="3571875" cy="7858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Национальная безопасность </a:t>
            </a:r>
          </a:p>
          <a:p>
            <a:pPr algn="ctr" fontAlgn="auto">
              <a:spcBef>
                <a:spcPts val="0"/>
              </a:spcBef>
              <a:spcAft>
                <a:spcPts val="0"/>
              </a:spcAft>
              <a:defRPr/>
            </a:pPr>
            <a:r>
              <a:rPr lang="ru-RU" b="1" dirty="0" smtClean="0">
                <a:solidFill>
                  <a:schemeClr val="accent1">
                    <a:lumMod val="50000"/>
                  </a:schemeClr>
                </a:solidFill>
              </a:rPr>
              <a:t>41,0 </a:t>
            </a:r>
            <a:r>
              <a:rPr lang="ru-RU" b="1" dirty="0">
                <a:solidFill>
                  <a:schemeClr val="accent1">
                    <a:lumMod val="50000"/>
                  </a:schemeClr>
                </a:solidFill>
              </a:rPr>
              <a:t>тыс.руб.        </a:t>
            </a:r>
          </a:p>
        </p:txBody>
      </p:sp>
      <p:sp>
        <p:nvSpPr>
          <p:cNvPr id="18" name="Скругленный прямоугольник 17"/>
          <p:cNvSpPr/>
          <p:nvPr/>
        </p:nvSpPr>
        <p:spPr>
          <a:xfrm>
            <a:off x="4714875" y="4214813"/>
            <a:ext cx="3571875" cy="92868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accent1">
                    <a:lumMod val="50000"/>
                  </a:schemeClr>
                </a:solidFill>
              </a:rPr>
              <a:t>Национальная экономика </a:t>
            </a:r>
          </a:p>
          <a:p>
            <a:pPr algn="ctr" fontAlgn="auto">
              <a:spcBef>
                <a:spcPts val="0"/>
              </a:spcBef>
              <a:spcAft>
                <a:spcPts val="0"/>
              </a:spcAft>
              <a:defRPr/>
            </a:pPr>
            <a:r>
              <a:rPr lang="ru-RU" sz="1400" b="1" dirty="0" smtClean="0">
                <a:solidFill>
                  <a:schemeClr val="accent1">
                    <a:lumMod val="50000"/>
                  </a:schemeClr>
                </a:solidFill>
              </a:rPr>
              <a:t>3217,1 тыс.руб</a:t>
            </a:r>
            <a:r>
              <a:rPr lang="ru-RU" sz="1400" b="1" dirty="0">
                <a:solidFill>
                  <a:schemeClr val="accent1">
                    <a:lumMod val="50000"/>
                  </a:schemeClr>
                </a:solidFill>
              </a:rPr>
              <a:t>.</a:t>
            </a:r>
          </a:p>
        </p:txBody>
      </p:sp>
      <p:sp>
        <p:nvSpPr>
          <p:cNvPr id="19" name="Скругленный прямоугольник 18"/>
          <p:cNvSpPr/>
          <p:nvPr/>
        </p:nvSpPr>
        <p:spPr>
          <a:xfrm>
            <a:off x="4857750" y="5214938"/>
            <a:ext cx="3214688" cy="71437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err="1">
                <a:solidFill>
                  <a:schemeClr val="accent1">
                    <a:lumMod val="50000"/>
                  </a:schemeClr>
                </a:solidFill>
              </a:rPr>
              <a:t>Жилищно</a:t>
            </a:r>
            <a:r>
              <a:rPr lang="ru-RU" sz="1600" b="1" dirty="0">
                <a:solidFill>
                  <a:schemeClr val="accent1">
                    <a:lumMod val="50000"/>
                  </a:schemeClr>
                </a:solidFill>
              </a:rPr>
              <a:t> -коммунальное хозяйство  </a:t>
            </a:r>
            <a:r>
              <a:rPr lang="ru-RU" sz="1600" b="1" dirty="0" smtClean="0">
                <a:solidFill>
                  <a:schemeClr val="accent1">
                    <a:lumMod val="50000"/>
                  </a:schemeClr>
                </a:solidFill>
              </a:rPr>
              <a:t>2429,2тыс.руб. </a:t>
            </a:r>
            <a:endParaRPr lang="ru-RU" sz="1600" b="1" dirty="0">
              <a:solidFill>
                <a:schemeClr val="accent1">
                  <a:lumMod val="50000"/>
                </a:schemeClr>
              </a:solidFill>
            </a:endParaRPr>
          </a:p>
        </p:txBody>
      </p:sp>
      <p:sp>
        <p:nvSpPr>
          <p:cNvPr id="21" name="Скругленный прямоугольник 20"/>
          <p:cNvSpPr/>
          <p:nvPr/>
        </p:nvSpPr>
        <p:spPr>
          <a:xfrm>
            <a:off x="4857750" y="6000750"/>
            <a:ext cx="3500438"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smtClean="0">
                <a:solidFill>
                  <a:schemeClr val="accent1">
                    <a:lumMod val="50000"/>
                  </a:schemeClr>
                </a:solidFill>
              </a:rPr>
              <a:t>Физическая культура и спорт 10,0 тыс.руб.</a:t>
            </a:r>
            <a:endParaRPr lang="ru-RU" sz="1600" b="1" dirty="0">
              <a:solidFill>
                <a:schemeClr val="accent1">
                  <a:lumMod val="50000"/>
                </a:schemeClr>
              </a:solidFill>
            </a:endParaRPr>
          </a:p>
          <a:p>
            <a:pPr algn="ctr" fontAlgn="auto">
              <a:spcBef>
                <a:spcPts val="0"/>
              </a:spcBef>
              <a:spcAft>
                <a:spcPts val="0"/>
              </a:spcAft>
              <a:defRPr/>
            </a:pPr>
            <a:r>
              <a:rPr lang="ru-RU" sz="1600" b="1" dirty="0">
                <a:solidFill>
                  <a:schemeClr val="accent1">
                    <a:lumMod val="50000"/>
                  </a:schemeClr>
                </a:solidFill>
              </a:rPr>
              <a:t>.</a:t>
            </a:r>
          </a:p>
        </p:txBody>
      </p:sp>
      <p:sp>
        <p:nvSpPr>
          <p:cNvPr id="23" name="Скругленный прямоугольник 22"/>
          <p:cNvSpPr/>
          <p:nvPr/>
        </p:nvSpPr>
        <p:spPr>
          <a:xfrm>
            <a:off x="4643438" y="2428868"/>
            <a:ext cx="3571875"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accent1">
                    <a:lumMod val="50000"/>
                  </a:schemeClr>
                </a:solidFill>
              </a:rPr>
              <a:t>Национальная оборона</a:t>
            </a:r>
          </a:p>
          <a:p>
            <a:pPr algn="ctr" fontAlgn="auto">
              <a:spcBef>
                <a:spcPts val="0"/>
              </a:spcBef>
              <a:spcAft>
                <a:spcPts val="0"/>
              </a:spcAft>
              <a:defRPr/>
            </a:pPr>
            <a:r>
              <a:rPr lang="ru-RU" sz="1600" b="1" dirty="0" smtClean="0">
                <a:solidFill>
                  <a:schemeClr val="accent1">
                    <a:lumMod val="50000"/>
                  </a:schemeClr>
                </a:solidFill>
              </a:rPr>
              <a:t>239,9тыс.руб</a:t>
            </a:r>
            <a:r>
              <a:rPr lang="ru-RU" sz="1400" b="1" dirty="0">
                <a:solidFill>
                  <a:schemeClr val="accent1">
                    <a:lumMod val="50000"/>
                  </a:schemeClr>
                </a:solidFill>
              </a:rPr>
              <a:t>. </a:t>
            </a:r>
          </a:p>
          <a:p>
            <a:pPr algn="ctr" fontAlgn="auto">
              <a:spcBef>
                <a:spcPts val="0"/>
              </a:spcBef>
              <a:spcAft>
                <a:spcPts val="0"/>
              </a:spcAft>
              <a:defRPr/>
            </a:pPr>
            <a:endParaRPr lang="ru-RU" dirty="0">
              <a:solidFill>
                <a:schemeClr val="tx1"/>
              </a:solidFill>
            </a:endParaRPr>
          </a:p>
        </p:txBody>
      </p:sp>
      <p:sp>
        <p:nvSpPr>
          <p:cNvPr id="13327" name="TextBox 24"/>
          <p:cNvSpPr txBox="1">
            <a:spLocks noChangeArrowheads="1"/>
          </p:cNvSpPr>
          <p:nvPr/>
        </p:nvSpPr>
        <p:spPr bwMode="auto">
          <a:xfrm>
            <a:off x="428625" y="1285861"/>
            <a:ext cx="4000500" cy="646331"/>
          </a:xfrm>
          <a:prstGeom prst="rect">
            <a:avLst/>
          </a:prstGeom>
          <a:noFill/>
          <a:ln w="9525">
            <a:noFill/>
            <a:miter lim="800000"/>
            <a:headEnd/>
            <a:tailEnd/>
          </a:ln>
        </p:spPr>
        <p:txBody>
          <a:bodyPr wrap="square">
            <a:spAutoFit/>
          </a:bodyPr>
          <a:lstStyle/>
          <a:p>
            <a:pPr>
              <a:defRPr/>
            </a:pPr>
            <a:r>
              <a:rPr lang="ru-RU" b="1" dirty="0">
                <a:solidFill>
                  <a:schemeClr val="bg2">
                    <a:lumMod val="25000"/>
                  </a:schemeClr>
                </a:solidFill>
                <a:latin typeface="Calibri" pitchFamily="34" charset="0"/>
              </a:rPr>
              <a:t>Доходы бюджета  </a:t>
            </a:r>
            <a:r>
              <a:rPr lang="ru-RU" b="1" dirty="0" smtClean="0">
                <a:solidFill>
                  <a:schemeClr val="bg2">
                    <a:lumMod val="25000"/>
                  </a:schemeClr>
                </a:solidFill>
                <a:latin typeface="Calibri" pitchFamily="34" charset="0"/>
              </a:rPr>
              <a:t>11 416,0</a:t>
            </a:r>
            <a:endParaRPr lang="ru-RU" b="1" dirty="0">
              <a:solidFill>
                <a:schemeClr val="bg2">
                  <a:lumMod val="25000"/>
                </a:schemeClr>
              </a:solidFill>
              <a:latin typeface="Calibri" pitchFamily="34" charset="0"/>
            </a:endParaRPr>
          </a:p>
          <a:p>
            <a:pPr>
              <a:defRPr/>
            </a:pPr>
            <a:r>
              <a:rPr lang="ru-RU" b="1" dirty="0">
                <a:solidFill>
                  <a:schemeClr val="bg2">
                    <a:lumMod val="25000"/>
                  </a:schemeClr>
                </a:solidFill>
                <a:latin typeface="Calibri" pitchFamily="34" charset="0"/>
              </a:rPr>
              <a:t> тыс.руб. </a:t>
            </a:r>
          </a:p>
        </p:txBody>
      </p:sp>
      <p:sp>
        <p:nvSpPr>
          <p:cNvPr id="13328" name="TextBox 25"/>
          <p:cNvSpPr txBox="1">
            <a:spLocks noChangeArrowheads="1"/>
          </p:cNvSpPr>
          <p:nvPr/>
        </p:nvSpPr>
        <p:spPr bwMode="auto">
          <a:xfrm>
            <a:off x="5429250" y="1000108"/>
            <a:ext cx="3714750" cy="646331"/>
          </a:xfrm>
          <a:prstGeom prst="rect">
            <a:avLst/>
          </a:prstGeom>
          <a:noFill/>
          <a:ln w="9525">
            <a:noFill/>
            <a:miter lim="800000"/>
            <a:headEnd/>
            <a:tailEnd/>
          </a:ln>
        </p:spPr>
        <p:txBody>
          <a:bodyPr wrap="square">
            <a:spAutoFit/>
          </a:bodyPr>
          <a:lstStyle/>
          <a:p>
            <a:pPr>
              <a:defRPr/>
            </a:pPr>
            <a:r>
              <a:rPr lang="ru-RU" b="1" dirty="0">
                <a:solidFill>
                  <a:schemeClr val="bg2">
                    <a:lumMod val="25000"/>
                  </a:schemeClr>
                </a:solidFill>
                <a:latin typeface="Calibri" pitchFamily="34" charset="0"/>
              </a:rPr>
              <a:t>Расходы бюджета </a:t>
            </a:r>
            <a:r>
              <a:rPr lang="ru-RU" b="1" dirty="0" smtClean="0">
                <a:solidFill>
                  <a:schemeClr val="bg2">
                    <a:lumMod val="25000"/>
                  </a:schemeClr>
                </a:solidFill>
                <a:latin typeface="Calibri" pitchFamily="34" charset="0"/>
              </a:rPr>
              <a:t>11 416,00</a:t>
            </a:r>
            <a:endParaRPr lang="ru-RU" b="1" dirty="0">
              <a:solidFill>
                <a:schemeClr val="bg2">
                  <a:lumMod val="25000"/>
                </a:schemeClr>
              </a:solidFill>
              <a:latin typeface="Calibri" pitchFamily="34" charset="0"/>
            </a:endParaRPr>
          </a:p>
          <a:p>
            <a:pPr>
              <a:defRPr/>
            </a:pPr>
            <a:r>
              <a:rPr lang="ru-RU" b="1" dirty="0">
                <a:solidFill>
                  <a:schemeClr val="bg2">
                    <a:lumMod val="25000"/>
                  </a:schemeClr>
                </a:solidFill>
                <a:latin typeface="Calibri" pitchFamily="34" charset="0"/>
              </a:rPr>
              <a:t> тыс</a:t>
            </a:r>
            <a:r>
              <a:rPr lang="ru-RU" b="1" dirty="0" smtClean="0">
                <a:solidFill>
                  <a:schemeClr val="bg2">
                    <a:lumMod val="25000"/>
                  </a:schemeClr>
                </a:solidFill>
                <a:latin typeface="Calibri" pitchFamily="34" charset="0"/>
              </a:rPr>
              <a:t>. </a:t>
            </a:r>
            <a:r>
              <a:rPr lang="ru-RU" b="1" dirty="0" err="1" smtClean="0">
                <a:solidFill>
                  <a:schemeClr val="bg2">
                    <a:lumMod val="25000"/>
                  </a:schemeClr>
                </a:solidFill>
                <a:latin typeface="Calibri" pitchFamily="34" charset="0"/>
              </a:rPr>
              <a:t>руб</a:t>
            </a:r>
            <a:endParaRPr lang="ru-RU" b="1" dirty="0">
              <a:solidFill>
                <a:schemeClr val="bg2">
                  <a:lumMod val="25000"/>
                </a:schemeClr>
              </a:solidFill>
              <a:latin typeface="Calibri" pitchFamily="34" charset="0"/>
            </a:endParaRPr>
          </a:p>
        </p:txBody>
      </p:sp>
      <p:sp>
        <p:nvSpPr>
          <p:cNvPr id="3" name="TextBox 19"/>
          <p:cNvSpPr txBox="1">
            <a:spLocks noChangeArrowheads="1"/>
          </p:cNvSpPr>
          <p:nvPr/>
        </p:nvSpPr>
        <p:spPr bwMode="auto">
          <a:xfrm>
            <a:off x="7929563" y="5286375"/>
            <a:ext cx="184150" cy="369888"/>
          </a:xfrm>
          <a:prstGeom prst="rect">
            <a:avLst/>
          </a:prstGeom>
          <a:noFill/>
          <a:ln w="9525">
            <a:noFill/>
            <a:miter lim="800000"/>
            <a:headEnd/>
            <a:tailEnd/>
          </a:ln>
        </p:spPr>
        <p:txBody>
          <a:bodyPr wrap="none">
            <a:spAutoFit/>
          </a:bodyPr>
          <a:lstStyle/>
          <a:p>
            <a:endParaRPr lang="ru-RU">
              <a:latin typeface="Calibri" pitchFamily="34" charset="0"/>
            </a:endParaRPr>
          </a:p>
        </p:txBody>
      </p:sp>
      <p:sp>
        <p:nvSpPr>
          <p:cNvPr id="22" name="Скругленный прямоугольник 21"/>
          <p:cNvSpPr/>
          <p:nvPr/>
        </p:nvSpPr>
        <p:spPr>
          <a:xfrm>
            <a:off x="214313" y="3071810"/>
            <a:ext cx="3571875" cy="8572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smtClean="0">
                <a:solidFill>
                  <a:schemeClr val="accent1">
                    <a:lumMod val="50000"/>
                  </a:schemeClr>
                </a:solidFill>
              </a:rPr>
              <a:t>Земельный налог 3200,0</a:t>
            </a:r>
          </a:p>
          <a:p>
            <a:pPr algn="ctr" fontAlgn="auto">
              <a:spcBef>
                <a:spcPts val="0"/>
              </a:spcBef>
              <a:spcAft>
                <a:spcPts val="0"/>
              </a:spcAft>
              <a:defRPr/>
            </a:pPr>
            <a:r>
              <a:rPr lang="ru-RU" sz="1400" b="1" dirty="0" smtClean="0">
                <a:solidFill>
                  <a:schemeClr val="accent1">
                    <a:lumMod val="50000"/>
                  </a:schemeClr>
                </a:solidFill>
              </a:rPr>
              <a:t>Арендная плата за земельные участки 50,0 тыс.руб.</a:t>
            </a:r>
            <a:endParaRPr lang="ru-RU" sz="1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274638"/>
            <a:ext cx="8115300" cy="868362"/>
          </a:xfrm>
        </p:spPr>
        <p:txBody>
          <a:bodyPr rtlCol="0">
            <a:normAutofit fontScale="90000"/>
          </a:bodyPr>
          <a:lstStyle/>
          <a:p>
            <a:pPr algn="ctr" eaLnBrk="1" fontAlgn="auto" hangingPunct="1">
              <a:spcAft>
                <a:spcPts val="0"/>
              </a:spcAft>
              <a:defRPr/>
            </a:pPr>
            <a:r>
              <a:rPr lang="ru-RU" sz="2800" dirty="0" smtClean="0">
                <a:solidFill>
                  <a:schemeClr val="accent1">
                    <a:lumMod val="75000"/>
                  </a:schemeClr>
                </a:solidFill>
              </a:rPr>
              <a:t>Основные мероприятия по мобилизации доходов </a:t>
            </a:r>
            <a:r>
              <a:rPr lang="ru-RU" sz="2800" dirty="0" err="1" smtClean="0">
                <a:solidFill>
                  <a:schemeClr val="accent1">
                    <a:lumMod val="75000"/>
                  </a:schemeClr>
                </a:solidFill>
              </a:rPr>
              <a:t>Пинеровского</a:t>
            </a:r>
            <a:r>
              <a:rPr lang="ru-RU" sz="2800" dirty="0" smtClean="0">
                <a:solidFill>
                  <a:schemeClr val="accent1">
                    <a:lumMod val="75000"/>
                  </a:schemeClr>
                </a:solidFill>
              </a:rPr>
              <a:t> муниципального образования</a:t>
            </a:r>
            <a:endParaRPr lang="ru-RU" sz="2800" dirty="0">
              <a:solidFill>
                <a:schemeClr val="accent1">
                  <a:lumMod val="75000"/>
                </a:schemeClr>
              </a:solidFill>
            </a:endParaRPr>
          </a:p>
        </p:txBody>
      </p:sp>
      <p:sp>
        <p:nvSpPr>
          <p:cNvPr id="16387" name="Содержимое 2"/>
          <p:cNvSpPr>
            <a:spLocks noGrp="1"/>
          </p:cNvSpPr>
          <p:nvPr>
            <p:ph idx="1"/>
          </p:nvPr>
        </p:nvSpPr>
        <p:spPr>
          <a:xfrm>
            <a:off x="500034" y="1285860"/>
            <a:ext cx="8186737" cy="5357850"/>
          </a:xfrm>
          <a:blipFill dpi="0" rotWithShape="1">
            <a:blip r:embed="rId2"/>
            <a:srcRect/>
            <a:tile tx="0" ty="0" sx="100000" sy="100000" flip="none" algn="tl"/>
          </a:blipFill>
        </p:spPr>
        <p:txBody>
          <a:bodyPr/>
          <a:lstStyle/>
          <a:p>
            <a:pPr eaLnBrk="1" hangingPunct="1">
              <a:defRPr/>
            </a:pPr>
            <a:endParaRPr lang="ru-RU" sz="2800" b="1" dirty="0" smtClean="0">
              <a:solidFill>
                <a:schemeClr val="accent1">
                  <a:lumMod val="50000"/>
                </a:schemeClr>
              </a:solidFill>
            </a:endParaRPr>
          </a:p>
          <a:p>
            <a:pPr algn="ctr" fontAlgn="auto">
              <a:spcBef>
                <a:spcPts val="0"/>
              </a:spcBef>
              <a:spcAft>
                <a:spcPts val="0"/>
              </a:spcAft>
              <a:defRPr/>
            </a:pPr>
            <a:endParaRPr lang="ru-RU" sz="2800" b="1" dirty="0" smtClean="0">
              <a:solidFill>
                <a:schemeClr val="accent1">
                  <a:lumMod val="50000"/>
                </a:schemeClr>
              </a:solidFill>
            </a:endParaRPr>
          </a:p>
          <a:p>
            <a:pPr lvl="8" algn="ctr">
              <a:spcBef>
                <a:spcPts val="0"/>
              </a:spcBef>
              <a:defRPr/>
            </a:pPr>
            <a:endParaRPr lang="ru-RU" sz="1600" b="1" dirty="0" smtClean="0">
              <a:solidFill>
                <a:schemeClr val="accent1">
                  <a:lumMod val="50000"/>
                </a:schemeClr>
              </a:solidFill>
            </a:endParaRPr>
          </a:p>
          <a:p>
            <a:pPr algn="ctr" fontAlgn="auto">
              <a:spcBef>
                <a:spcPts val="0"/>
              </a:spcBef>
              <a:spcAft>
                <a:spcPts val="0"/>
              </a:spcAft>
              <a:buFont typeface="Wingdings 2" pitchFamily="18" charset="2"/>
              <a:buNone/>
              <a:defRPr/>
            </a:pPr>
            <a:endParaRPr lang="ru-RU" sz="2800" b="1" dirty="0">
              <a:solidFill>
                <a:schemeClr val="accent1">
                  <a:lumMod val="50000"/>
                </a:schemeClr>
              </a:solidFill>
            </a:endParaRPr>
          </a:p>
        </p:txBody>
      </p:sp>
      <p:sp>
        <p:nvSpPr>
          <p:cNvPr id="8" name="Овал 7"/>
          <p:cNvSpPr/>
          <p:nvPr/>
        </p:nvSpPr>
        <p:spPr>
          <a:xfrm>
            <a:off x="428625" y="1357313"/>
            <a:ext cx="2928930" cy="207168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smtClean="0">
                <a:solidFill>
                  <a:srgbClr val="002060"/>
                </a:solidFill>
              </a:rPr>
              <a:t>Работа с организациями, выплачивающими заработную плату работникам ниже прожиточного минимума и использующими «конвертные» </a:t>
            </a:r>
            <a:r>
              <a:rPr lang="ru-RU" sz="1200" b="1" dirty="0" err="1" smtClean="0">
                <a:solidFill>
                  <a:srgbClr val="002060"/>
                </a:solidFill>
              </a:rPr>
              <a:t>зарплатные</a:t>
            </a:r>
            <a:r>
              <a:rPr lang="ru-RU" sz="1200" b="1" dirty="0" smtClean="0">
                <a:solidFill>
                  <a:srgbClr val="002060"/>
                </a:solidFill>
              </a:rPr>
              <a:t> схемы</a:t>
            </a:r>
            <a:endParaRPr lang="ru-RU" sz="1200" b="1" dirty="0">
              <a:solidFill>
                <a:srgbClr val="002060"/>
              </a:solidFill>
            </a:endParaRPr>
          </a:p>
        </p:txBody>
      </p:sp>
      <p:sp>
        <p:nvSpPr>
          <p:cNvPr id="9" name="Овал 8"/>
          <p:cNvSpPr/>
          <p:nvPr/>
        </p:nvSpPr>
        <p:spPr>
          <a:xfrm>
            <a:off x="5072063" y="1214438"/>
            <a:ext cx="2428875" cy="164306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accent1">
                    <a:lumMod val="50000"/>
                  </a:schemeClr>
                </a:solidFill>
              </a:rPr>
              <a:t>Развитие</a:t>
            </a:r>
          </a:p>
          <a:p>
            <a:pPr algn="ctr" fontAlgn="auto">
              <a:spcBef>
                <a:spcPts val="0"/>
              </a:spcBef>
              <a:spcAft>
                <a:spcPts val="0"/>
              </a:spcAft>
              <a:defRPr/>
            </a:pPr>
            <a:r>
              <a:rPr lang="ru-RU" sz="1400" b="1" dirty="0">
                <a:solidFill>
                  <a:schemeClr val="accent1">
                    <a:lumMod val="50000"/>
                  </a:schemeClr>
                </a:solidFill>
              </a:rPr>
              <a:t>муниципального управления</a:t>
            </a:r>
          </a:p>
          <a:p>
            <a:pPr algn="ctr" fontAlgn="auto">
              <a:spcBef>
                <a:spcPts val="0"/>
              </a:spcBef>
              <a:spcAft>
                <a:spcPts val="0"/>
              </a:spcAft>
              <a:defRPr/>
            </a:pPr>
            <a:endParaRPr lang="ru-RU" sz="1400" b="1" dirty="0">
              <a:solidFill>
                <a:srgbClr val="002060"/>
              </a:solidFill>
            </a:endParaRPr>
          </a:p>
          <a:p>
            <a:pPr algn="ctr" fontAlgn="auto">
              <a:spcBef>
                <a:spcPts val="0"/>
              </a:spcBef>
              <a:spcAft>
                <a:spcPts val="0"/>
              </a:spcAft>
              <a:defRPr/>
            </a:pPr>
            <a:r>
              <a:rPr lang="ru-RU" sz="1400" b="1" dirty="0">
                <a:solidFill>
                  <a:srgbClr val="002060"/>
                </a:solidFill>
              </a:rPr>
              <a:t>4 917,7 т.р.</a:t>
            </a:r>
          </a:p>
          <a:p>
            <a:pPr algn="ctr" fontAlgn="auto">
              <a:spcBef>
                <a:spcPts val="0"/>
              </a:spcBef>
              <a:spcAft>
                <a:spcPts val="0"/>
              </a:spcAft>
              <a:defRPr/>
            </a:pPr>
            <a:r>
              <a:rPr lang="ru-RU" sz="1400" b="1" dirty="0">
                <a:solidFill>
                  <a:srgbClr val="002060"/>
                </a:solidFill>
              </a:rPr>
              <a:t>54,96 %</a:t>
            </a:r>
          </a:p>
        </p:txBody>
      </p:sp>
      <p:sp>
        <p:nvSpPr>
          <p:cNvPr id="10" name="Овал 9"/>
          <p:cNvSpPr/>
          <p:nvPr/>
        </p:nvSpPr>
        <p:spPr>
          <a:xfrm>
            <a:off x="285720" y="3571876"/>
            <a:ext cx="3071834" cy="285752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smtClean="0">
                <a:solidFill>
                  <a:srgbClr val="002060"/>
                </a:solidFill>
              </a:rPr>
              <a:t>Работа муниципальной межведомственной комиссии по работе с владельцами вновь возведенных строений, помещений и сооружений, уклоняющимися от регистрации принадлежащего им недвижимого имущества</a:t>
            </a:r>
            <a:endParaRPr lang="ru-RU" sz="1200" b="1" dirty="0">
              <a:solidFill>
                <a:srgbClr val="002060"/>
              </a:solidFill>
            </a:endParaRPr>
          </a:p>
        </p:txBody>
      </p:sp>
      <p:sp>
        <p:nvSpPr>
          <p:cNvPr id="14" name="Овал 13"/>
          <p:cNvSpPr/>
          <p:nvPr/>
        </p:nvSpPr>
        <p:spPr>
          <a:xfrm>
            <a:off x="5500688" y="3643314"/>
            <a:ext cx="3143278" cy="28574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100" b="1" dirty="0">
              <a:solidFill>
                <a:schemeClr val="accent1">
                  <a:lumMod val="50000"/>
                </a:schemeClr>
              </a:solidFill>
            </a:endParaRPr>
          </a:p>
          <a:p>
            <a:pPr algn="ctr" fontAlgn="auto">
              <a:spcBef>
                <a:spcPts val="0"/>
              </a:spcBef>
              <a:spcAft>
                <a:spcPts val="0"/>
              </a:spcAft>
              <a:defRPr/>
            </a:pPr>
            <a:r>
              <a:rPr lang="ru-RU" sz="1200" b="1" dirty="0" smtClean="0">
                <a:solidFill>
                  <a:schemeClr val="accent1">
                    <a:lumMod val="50000"/>
                  </a:schemeClr>
                </a:solidFill>
              </a:rPr>
              <a:t>Работа с администраторами доходов бюджета поселения,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a:t>
            </a:r>
            <a:r>
              <a:rPr lang="ru-RU" sz="1200" b="1" dirty="0" err="1" smtClean="0">
                <a:solidFill>
                  <a:schemeClr val="accent1">
                    <a:lumMod val="50000"/>
                  </a:schemeClr>
                </a:solidFill>
              </a:rPr>
              <a:t>администрируемым</a:t>
            </a:r>
            <a:r>
              <a:rPr lang="ru-RU" sz="1200" b="1" dirty="0" smtClean="0">
                <a:solidFill>
                  <a:schemeClr val="accent1">
                    <a:lumMod val="50000"/>
                  </a:schemeClr>
                </a:solidFill>
              </a:rPr>
              <a:t> платежам</a:t>
            </a:r>
            <a:endParaRPr lang="ru-RU" sz="1200" b="1" dirty="0">
              <a:solidFill>
                <a:schemeClr val="accent1">
                  <a:lumMod val="50000"/>
                </a:schemeClr>
              </a:solidFill>
            </a:endParaRPr>
          </a:p>
          <a:p>
            <a:pPr algn="ctr" fontAlgn="auto">
              <a:spcBef>
                <a:spcPts val="0"/>
              </a:spcBef>
              <a:spcAft>
                <a:spcPts val="0"/>
              </a:spcAft>
              <a:defRPr/>
            </a:pPr>
            <a:r>
              <a:rPr lang="ru-RU" sz="1200" dirty="0">
                <a:solidFill>
                  <a:srgbClr val="002060"/>
                </a:solidFill>
              </a:rPr>
              <a:t> </a:t>
            </a:r>
          </a:p>
        </p:txBody>
      </p:sp>
      <p:sp>
        <p:nvSpPr>
          <p:cNvPr id="15" name="Овал 14"/>
          <p:cNvSpPr/>
          <p:nvPr/>
        </p:nvSpPr>
        <p:spPr>
          <a:xfrm>
            <a:off x="3214678" y="4714875"/>
            <a:ext cx="2214578" cy="192883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smtClean="0">
                <a:solidFill>
                  <a:schemeClr val="accent1">
                    <a:lumMod val="50000"/>
                  </a:schemeClr>
                </a:solidFill>
              </a:rPr>
              <a:t>Проведение мероприятий, направленных на снижение недоимки по налоговым платежам</a:t>
            </a:r>
            <a:endParaRPr lang="ru-RU" sz="1200" b="1" dirty="0">
              <a:solidFill>
                <a:schemeClr val="accent1">
                  <a:lumMod val="50000"/>
                </a:schemeClr>
              </a:solidFill>
            </a:endParaRPr>
          </a:p>
        </p:txBody>
      </p:sp>
      <p:cxnSp>
        <p:nvCxnSpPr>
          <p:cNvPr id="22" name="Прямая соединительная линия 21"/>
          <p:cNvCxnSpPr/>
          <p:nvPr/>
        </p:nvCxnSpPr>
        <p:spPr>
          <a:xfrm rot="16200000" flipH="1">
            <a:off x="2428875" y="2571750"/>
            <a:ext cx="714375"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786313" y="4429125"/>
            <a:ext cx="857250" cy="357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V="1">
            <a:off x="2428875" y="4143375"/>
            <a:ext cx="85725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5400000">
            <a:off x="3786188" y="4572000"/>
            <a:ext cx="285750"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endCxn id="9" idx="3"/>
          </p:cNvCxnSpPr>
          <p:nvPr/>
        </p:nvCxnSpPr>
        <p:spPr>
          <a:xfrm flipV="1">
            <a:off x="4929188" y="2616200"/>
            <a:ext cx="498475" cy="4556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a:off x="5072063" y="1214438"/>
            <a:ext cx="2643209" cy="164306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smtClean="0">
                <a:solidFill>
                  <a:schemeClr val="accent1">
                    <a:lumMod val="50000"/>
                  </a:schemeClr>
                </a:solidFill>
              </a:rPr>
              <a:t>Организация работы по информированию граждан о сроках уплаты налогов</a:t>
            </a:r>
            <a:endParaRPr lang="ru-RU" sz="1200" b="1" dirty="0">
              <a:solidFill>
                <a:srgbClr val="002060"/>
              </a:solidFill>
            </a:endParaRPr>
          </a:p>
          <a:p>
            <a:pPr algn="ctr" fontAlgn="auto">
              <a:spcBef>
                <a:spcPts val="0"/>
              </a:spcBef>
              <a:spcAft>
                <a:spcPts val="0"/>
              </a:spcAft>
              <a:defRPr/>
            </a:pPr>
            <a:endParaRPr lang="ru-RU" sz="1400" b="1" dirty="0">
              <a:solidFill>
                <a:srgbClr val="002060"/>
              </a:solidFill>
            </a:endParaRPr>
          </a:p>
        </p:txBody>
      </p:sp>
      <p:pic>
        <p:nvPicPr>
          <p:cNvPr id="18" name="Рисунок 17" descr="65201b089ab89add97a4c7acc2e0a39d.jpg"/>
          <p:cNvPicPr>
            <a:picLocks noChangeAspect="1"/>
          </p:cNvPicPr>
          <p:nvPr/>
        </p:nvPicPr>
        <p:blipFill>
          <a:blip r:embed="rId3"/>
          <a:stretch>
            <a:fillRect/>
          </a:stretch>
        </p:blipFill>
        <p:spPr>
          <a:xfrm>
            <a:off x="3143240" y="2500305"/>
            <a:ext cx="2643206" cy="192882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2"/>
          <p:cNvSpPr>
            <a:spLocks noGrp="1"/>
          </p:cNvSpPr>
          <p:nvPr>
            <p:ph type="title"/>
          </p:nvPr>
        </p:nvSpPr>
        <p:spPr>
          <a:xfrm>
            <a:off x="500063" y="274638"/>
            <a:ext cx="8186737" cy="868362"/>
          </a:xfrm>
        </p:spPr>
        <p:txBody>
          <a:bodyPr/>
          <a:lstStyle/>
          <a:p>
            <a:pPr eaLnBrk="1" hangingPunct="1"/>
            <a:r>
              <a:rPr lang="ru-RU" smtClean="0"/>
              <a:t>Дорожный фонд</a:t>
            </a:r>
          </a:p>
        </p:txBody>
      </p:sp>
      <p:pic>
        <p:nvPicPr>
          <p:cNvPr id="18435" name="Содержимое 7" descr="0_80226_b0c1b773_XXXL.jpg"/>
          <p:cNvPicPr>
            <a:picLocks noGrp="1" noChangeAspect="1"/>
          </p:cNvPicPr>
          <p:nvPr>
            <p:ph idx="1"/>
          </p:nvPr>
        </p:nvPicPr>
        <p:blipFill>
          <a:blip r:embed="rId2" cstate="print"/>
          <a:stretch>
            <a:fillRect/>
          </a:stretch>
        </p:blipFill>
        <p:spPr>
          <a:xfrm>
            <a:off x="2621280" y="2823813"/>
            <a:ext cx="3901440" cy="2612136"/>
          </a:xfrm>
        </p:spPr>
      </p:pic>
      <p:sp>
        <p:nvSpPr>
          <p:cNvPr id="5" name="Прямоугольник с одним скругленным углом 4"/>
          <p:cNvSpPr/>
          <p:nvPr/>
        </p:nvSpPr>
        <p:spPr>
          <a:xfrm>
            <a:off x="3929063" y="1857375"/>
            <a:ext cx="4572000" cy="1500187"/>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Wingdings" pitchFamily="2" charset="2"/>
              <a:buChar char="§"/>
              <a:defRPr/>
            </a:pPr>
            <a:r>
              <a:rPr lang="ru-RU" dirty="0">
                <a:solidFill>
                  <a:schemeClr val="tx1"/>
                </a:solidFill>
              </a:rPr>
              <a:t> </a:t>
            </a:r>
            <a:r>
              <a:rPr lang="ru-RU" sz="1600" dirty="0">
                <a:solidFill>
                  <a:schemeClr val="tx1"/>
                </a:solidFill>
              </a:rPr>
              <a:t>Строительство и реконструкция : 1 – объект образования ( строительство дошкольной образовательной организации на 220 мест в </a:t>
            </a:r>
            <a:r>
              <a:rPr lang="ru-RU" sz="1600" dirty="0" err="1">
                <a:solidFill>
                  <a:schemeClr val="tx1"/>
                </a:solidFill>
              </a:rPr>
              <a:t>ст.Багаевск</a:t>
            </a:r>
            <a:r>
              <a:rPr lang="ru-RU" sz="1600" dirty="0">
                <a:solidFill>
                  <a:schemeClr val="tx1"/>
                </a:solidFill>
              </a:rPr>
              <a:t>)</a:t>
            </a:r>
          </a:p>
        </p:txBody>
      </p:sp>
      <p:sp>
        <p:nvSpPr>
          <p:cNvPr id="6" name="Скругленный прямоугольник 5"/>
          <p:cNvSpPr/>
          <p:nvPr/>
        </p:nvSpPr>
        <p:spPr>
          <a:xfrm>
            <a:off x="357188" y="1214438"/>
            <a:ext cx="3071812" cy="250031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accent1">
                    <a:lumMod val="50000"/>
                  </a:schemeClr>
                </a:solidFill>
              </a:rPr>
              <a:t>Дорожный фонд за счет акцизов  на </a:t>
            </a:r>
            <a:r>
              <a:rPr lang="ru-RU" sz="2400" b="1" dirty="0" smtClean="0">
                <a:solidFill>
                  <a:schemeClr val="accent1">
                    <a:lumMod val="50000"/>
                  </a:schemeClr>
                </a:solidFill>
              </a:rPr>
              <a:t>2022 </a:t>
            </a:r>
            <a:r>
              <a:rPr lang="ru-RU" sz="2400" b="1" dirty="0">
                <a:solidFill>
                  <a:schemeClr val="accent1">
                    <a:lumMod val="50000"/>
                  </a:schemeClr>
                </a:solidFill>
              </a:rPr>
              <a:t>год </a:t>
            </a:r>
          </a:p>
          <a:p>
            <a:pPr algn="ctr" fontAlgn="auto">
              <a:spcBef>
                <a:spcPts val="0"/>
              </a:spcBef>
              <a:spcAft>
                <a:spcPts val="0"/>
              </a:spcAft>
              <a:defRPr/>
            </a:pPr>
            <a:r>
              <a:rPr lang="ru-RU" sz="2400" b="1" dirty="0" smtClean="0">
                <a:solidFill>
                  <a:schemeClr val="accent1">
                    <a:lumMod val="50000"/>
                  </a:schemeClr>
                </a:solidFill>
              </a:rPr>
              <a:t>3067,1 тыс.руб</a:t>
            </a:r>
            <a:r>
              <a:rPr lang="ru-RU" sz="2400" dirty="0">
                <a:solidFill>
                  <a:schemeClr val="tx1"/>
                </a:solidFill>
              </a:rPr>
              <a:t>.</a:t>
            </a:r>
          </a:p>
        </p:txBody>
      </p:sp>
      <p:sp>
        <p:nvSpPr>
          <p:cNvPr id="7" name="Прямоугольник с одним скругленным углом 6"/>
          <p:cNvSpPr/>
          <p:nvPr/>
        </p:nvSpPr>
        <p:spPr>
          <a:xfrm>
            <a:off x="3786188" y="1143000"/>
            <a:ext cx="4857750" cy="2214562"/>
          </a:xfrm>
          <a:prstGeom prst="round1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Wingdings" pitchFamily="2" charset="2"/>
              <a:buChar char="§"/>
              <a:defRPr/>
            </a:pPr>
            <a:r>
              <a:rPr lang="ru-RU" b="1" dirty="0" smtClean="0">
                <a:solidFill>
                  <a:schemeClr val="accent1">
                    <a:lumMod val="50000"/>
                  </a:schemeClr>
                </a:solidFill>
              </a:rPr>
              <a:t> Ремонт и содержание дорог</a:t>
            </a:r>
            <a:endParaRPr lang="ru-RU" b="1" dirty="0">
              <a:solidFill>
                <a:schemeClr val="accent1">
                  <a:lumMod val="50000"/>
                </a:schemeClr>
              </a:solidFill>
            </a:endParaRPr>
          </a:p>
          <a:p>
            <a:pPr fontAlgn="auto">
              <a:spcBef>
                <a:spcPts val="0"/>
              </a:spcBef>
              <a:spcAft>
                <a:spcPts val="0"/>
              </a:spcAft>
              <a:buFont typeface="Wingdings" pitchFamily="2" charset="2"/>
              <a:buChar char="§"/>
              <a:defRPr/>
            </a:pPr>
            <a:endParaRPr lang="ru-RU"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3230</TotalTime>
  <Words>941</Words>
  <Application>Microsoft Office PowerPoint</Application>
  <PresentationFormat>Экран (4:3)</PresentationFormat>
  <Paragraphs>107</Paragraphs>
  <Slides>12</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Поток</vt:lpstr>
      <vt:lpstr>Worksheet</vt:lpstr>
      <vt:lpstr> Пинеровское  муниципальное образование</vt:lpstr>
      <vt:lpstr>   РОЛЬ БЮДЖЕТА В ЭКОНОМИКЕ ПИНЕРОВСКОГОМО</vt:lpstr>
      <vt:lpstr>Что такое бюджет</vt:lpstr>
      <vt:lpstr>Слайд 4</vt:lpstr>
      <vt:lpstr>Доходы бюджета Пинеровского муниципального образования</vt:lpstr>
      <vt:lpstr>Бюджет  Пинеровского муниципального образования  на 2022 год  направлен на решение следующих ключевых задач:</vt:lpstr>
      <vt:lpstr>Основные параметры  бюджета  Пинеровского муниципального образования  на 2022 год  </vt:lpstr>
      <vt:lpstr>Основные мероприятия по мобилизации доходов Пинеровского муниципального образования</vt:lpstr>
      <vt:lpstr>Дорожный фонд</vt:lpstr>
      <vt:lpstr>Динамика доходов бюджета Пинеровского муниципального образования                                  2022 год по отношению к плану  2021 года                                                               тыс.руб</vt:lpstr>
      <vt:lpstr>Расходы бюджета поселения</vt:lpstr>
      <vt:lpstr>МУНИЦИПАЛЬНЫЕ ПРОГРАММЫ</vt:lpstr>
    </vt:vector>
  </TitlesOfParts>
  <Company>Финансовый отдел</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Новации в расходах районного бюджета на 2013 год и на плановый период 2014 и 2015 годов</dc:title>
  <dc:creator>Ира</dc:creator>
  <cp:lastModifiedBy>КАЛИБРИ</cp:lastModifiedBy>
  <cp:revision>616</cp:revision>
  <dcterms:created xsi:type="dcterms:W3CDTF">2012-11-13T07:23:35Z</dcterms:created>
  <dcterms:modified xsi:type="dcterms:W3CDTF">2022-01-25T10:49:22Z</dcterms:modified>
</cp:coreProperties>
</file>